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95" r:id="rId2"/>
    <p:sldId id="256" r:id="rId3"/>
    <p:sldId id="257" r:id="rId4"/>
    <p:sldId id="258" r:id="rId5"/>
    <p:sldId id="259" r:id="rId6"/>
    <p:sldId id="261" r:id="rId7"/>
    <p:sldId id="262" r:id="rId8"/>
    <p:sldId id="264" r:id="rId9"/>
    <p:sldId id="266" r:id="rId10"/>
    <p:sldId id="297"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8" r:id="rId31"/>
    <p:sldId id="289" r:id="rId32"/>
    <p:sldId id="292" r:id="rId33"/>
    <p:sldId id="293" r:id="rId34"/>
    <p:sldId id="294" r:id="rId35"/>
  </p:sldIdLst>
  <p:sldSz cx="9144000" cy="6858000" type="screen4x3"/>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FFFF99"/>
    <a:srgbClr val="FFFFCC"/>
    <a:srgbClr val="FFCCCC"/>
    <a:srgbClr val="99CC99"/>
    <a:srgbClr val="66FF33"/>
    <a:srgbClr val="FF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7" autoAdjust="0"/>
    <p:restoredTop sz="94595" autoAdjust="0"/>
  </p:normalViewPr>
  <p:slideViewPr>
    <p:cSldViewPr>
      <p:cViewPr varScale="1">
        <p:scale>
          <a:sx n="110" d="100"/>
          <a:sy n="110" d="100"/>
        </p:scale>
        <p:origin x="1596"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5868"/>
    </p:cViewPr>
  </p:sorter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charset="0"/>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Times New Roman" charset="0"/>
              </a:defRPr>
            </a:lvl1pPr>
          </a:lstStyle>
          <a:p>
            <a:pPr>
              <a:defRPr/>
            </a:pPr>
            <a:fld id="{85422665-194D-49F4-A83F-22397D59C6C6}" type="datetimeFigureOut">
              <a:rPr lang="de-DE"/>
              <a:pPr>
                <a:defRPr/>
              </a:pPr>
              <a:t>21.11.2019</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charset="0"/>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870D4CD-BD7B-4B1F-A056-AB9EFE6740E2}"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charset="0"/>
              </a:defRPr>
            </a:lvl1pPr>
          </a:lstStyle>
          <a:p>
            <a:pPr>
              <a:defRPr/>
            </a:pPr>
            <a:endParaRPr lang="de-DE"/>
          </a:p>
        </p:txBody>
      </p:sp>
      <p:sp>
        <p:nvSpPr>
          <p:cNvPr id="778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charset="0"/>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charset="0"/>
              </a:defRPr>
            </a:lvl1pPr>
          </a:lstStyle>
          <a:p>
            <a:pPr>
              <a:defRPr/>
            </a:pPr>
            <a:endParaRPr lang="de-DE"/>
          </a:p>
        </p:txBody>
      </p:sp>
      <p:sp>
        <p:nvSpPr>
          <p:cNvPr id="778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D4C17E6-2645-48C1-AC77-D94B6A5E0B74}"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p:spPr>
        <p:txBody>
          <a:bodyPr/>
          <a:lstStyle/>
          <a:p>
            <a:pPr eaLnBrk="1" hangingPunct="1"/>
            <a:endParaRPr lang="de-DE" altLang="de-DE" smtClean="0">
              <a:latin typeface="Times New Roman" panose="02020603050405020304" pitchFamily="18" charset="0"/>
            </a:endParaRPr>
          </a:p>
        </p:txBody>
      </p:sp>
      <p:sp>
        <p:nvSpPr>
          <p:cNvPr id="7172" name="Foliennummernplatzhalter 3"/>
          <p:cNvSpPr>
            <a:spLocks noGrp="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49B8E2-012A-404D-A97E-CD9A9CE028D8}" type="slidenum">
              <a:rPr lang="de-DE" altLang="de-DE"/>
              <a:pPr>
                <a:spcBef>
                  <a:spcPct val="0"/>
                </a:spcBef>
              </a:pPr>
              <a:t>2</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791485-2A30-4ED6-A7EA-644785A8181F}" type="slidenum">
              <a:rPr lang="de-DE" altLang="de-DE"/>
              <a:pPr>
                <a:spcBef>
                  <a:spcPct val="0"/>
                </a:spcBef>
              </a:pPr>
              <a:t>14</a:t>
            </a:fld>
            <a:endParaRPr lang="de-DE" altLang="de-DE"/>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Warum erst Sekundärrecherche? Weil diese eher auf allgemeinere Informationen abzielt und in der Regel mit weniger Aufwand verbunden ist. </a:t>
            </a:r>
          </a:p>
          <a:p>
            <a:pPr eaLnBrk="1" hangingPunct="1"/>
            <a:r>
              <a:rPr lang="de-DE" altLang="de-DE" smtClean="0">
                <a:latin typeface="Times New Roman" panose="02020603050405020304" pitchFamily="18" charset="0"/>
              </a:rPr>
              <a:t>Sie ist auch als Vorarbeit für die Ermittlung konkreter, unseren Verband / unsere Einrichtung betreffender Informationen zu betrachten.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B293A66-4C08-4638-A78C-52A6A87FEEC0}" type="slidenum">
              <a:rPr lang="de-DE" altLang="de-DE"/>
              <a:pPr>
                <a:spcBef>
                  <a:spcPct val="0"/>
                </a:spcBef>
              </a:pPr>
              <a:t>15</a:t>
            </a:fld>
            <a:endParaRPr lang="de-DE" altLang="de-DE"/>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Vorgehensweise: zunächst alle Stärken/Schwächen/Chancen/Risiken sammeln, dann die unwichtigen wieder streichen. Praktikabel wäre es, die SWOT-Analyse auf max. 4-5 Punkte pro Feld zu verdichten. Wenn es schwierig ist, zwischen Stärken/Chancen und Schwächen/Risiken zu differenzieren, ist auch eine reine Stärken – Schwächen – Analyse möglich. </a:t>
            </a:r>
          </a:p>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12C41C-169D-4E4D-9092-BB22CD147868}" type="slidenum">
              <a:rPr lang="de-DE" altLang="de-DE"/>
              <a:pPr>
                <a:spcBef>
                  <a:spcPct val="0"/>
                </a:spcBef>
              </a:pPr>
              <a:t>16</a:t>
            </a:fld>
            <a:endParaRPr lang="de-DE" altLang="de-DE"/>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Sollte wie die SWOT-Analyse auf keinen Fall ausgelassen werden, da die Soll-Seite wichtig für die spätere Formulierung der (kommunikativen) Ziele ist. </a:t>
            </a:r>
          </a:p>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EF39F42-E7C4-42FA-8ADA-9122D3CCAD0D}" type="slidenum">
              <a:rPr lang="de-DE" altLang="de-DE"/>
              <a:pPr>
                <a:spcBef>
                  <a:spcPct val="0"/>
                </a:spcBef>
              </a:pPr>
              <a:t>17</a:t>
            </a:fld>
            <a:endParaRPr lang="de-DE" altLang="de-DE"/>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Wie??? Z.B. </a:t>
            </a:r>
          </a:p>
          <a:p>
            <a:pPr eaLnBrk="1" hangingPunct="1">
              <a:buFontTx/>
              <a:buChar char="-"/>
            </a:pPr>
            <a:r>
              <a:rPr lang="de-DE" altLang="de-DE" smtClean="0">
                <a:latin typeface="Times New Roman" panose="02020603050405020304" pitchFamily="18" charset="0"/>
              </a:rPr>
              <a:t>Umfrage unter Zielgruppen</a:t>
            </a:r>
          </a:p>
          <a:p>
            <a:pPr eaLnBrk="1" hangingPunct="1">
              <a:buFontTx/>
              <a:buChar char="-"/>
            </a:pPr>
            <a:r>
              <a:rPr lang="de-DE" altLang="de-DE" smtClean="0">
                <a:latin typeface="Times New Roman" panose="02020603050405020304" pitchFamily="18" charset="0"/>
              </a:rPr>
              <a:t>Medienanalyse (Bewertung bisher erschienener Artikel in der Presse, Einstufung auf Skala nach Schulnoten oder ähnlich) </a:t>
            </a:r>
          </a:p>
          <a:p>
            <a:pPr eaLnBrk="1" hangingPunct="1">
              <a:buFontTx/>
              <a:buChar char="-"/>
            </a:pPr>
            <a:r>
              <a:rPr lang="de-DE" altLang="de-DE" smtClean="0">
                <a:latin typeface="Times New Roman" panose="02020603050405020304" pitchFamily="18" charset="0"/>
              </a:rPr>
              <a:t>Teilnehmende Beobachtung bei Veranstaltungen (Wer kommt, wie viele kommen, wie zufrieden sind sie , wie lange beleiben sie etc.)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0CF629-7704-4A4D-920F-1B62B8854B7C}" type="slidenum">
              <a:rPr lang="de-DE" altLang="de-DE"/>
              <a:pPr>
                <a:spcBef>
                  <a:spcPct val="0"/>
                </a:spcBef>
              </a:pPr>
              <a:t>19</a:t>
            </a:fld>
            <a:endParaRPr lang="de-DE" altLang="de-DE"/>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.....wobei direkte Kommunikation an die Empfänger immer effektiver ist, aber meist aufwändiger ist </a:t>
            </a:r>
          </a:p>
          <a:p>
            <a:pPr eaLnBrk="1" hangingPunct="1"/>
            <a:r>
              <a:rPr lang="de-DE" altLang="de-DE" smtClean="0">
                <a:latin typeface="Times New Roman" panose="02020603050405020304" pitchFamily="18" charset="0"/>
              </a:rPr>
              <a:t>Mittlerzielgruppen haben bisweilen eine hohe multiplikatorische Wirkung (z.B. Presse), Kommunikation über Mittlerzielgruppen ist daher oft effizienter. Nachteil: Informationen werden durch die Mittler ihren Präferenzen entsprechend transformiert. Somit kann nicht garantiert werden, dass bei den Empfängern genau das ankommt, was von den Absendern beabsichtigt ist. </a:t>
            </a:r>
          </a:p>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8358E05-CD81-47D9-B8D2-6572C76B9B9A}" type="slidenum">
              <a:rPr lang="de-DE" altLang="de-DE"/>
              <a:pPr>
                <a:spcBef>
                  <a:spcPct val="0"/>
                </a:spcBef>
              </a:pPr>
              <a:t>20</a:t>
            </a:fld>
            <a:endParaRPr lang="de-DE" altLang="de-DE"/>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Absender nicht vernachlässigen. Warum? Der sogenannte „Botschaftereffekt“, also die persönliche Verbreitung von Informationen durch Menschen, die der Organisation angehören, spielt eine wichtige Rolle. Deswegen legen moderne Unternehmen und Organisationen viel Wert auf eine gute und funktionierende interne Kommunikation.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791121F-475E-45C3-A775-AD657205C3A2}" type="slidenum">
              <a:rPr lang="de-DE" altLang="de-DE"/>
              <a:pPr>
                <a:spcBef>
                  <a:spcPct val="0"/>
                </a:spcBef>
              </a:pPr>
              <a:t>21</a:t>
            </a:fld>
            <a:endParaRPr lang="de-DE" altLang="de-DE"/>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Widerspruch zwischen erstem und drittem Punkt??? Mitnichten: auch Personen am Randbereich einer Zielgruppe sollten in die Planung mit aufgenommen werden. </a:t>
            </a:r>
          </a:p>
          <a:p>
            <a:pPr eaLnBrk="1" hangingPunct="1"/>
            <a:r>
              <a:rPr lang="de-DE" altLang="de-DE" smtClean="0">
                <a:latin typeface="Times New Roman" panose="02020603050405020304" pitchFamily="18" charset="0"/>
              </a:rPr>
              <a:t>Zu Punkt 4: Man kann Zielpersonen nur über die Kommunikationsmittel erreichen, die sie auch nutzen. Schließlich muss der Köder dem Fisch schmecken, nicht dem Angler!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8A4255C-472E-4634-ACA8-9766DDF9ED91}" type="slidenum">
              <a:rPr lang="de-DE" altLang="de-DE"/>
              <a:pPr>
                <a:spcBef>
                  <a:spcPct val="0"/>
                </a:spcBef>
              </a:pPr>
              <a:t>22</a:t>
            </a:fld>
            <a:endParaRPr lang="de-DE" altLang="de-DE"/>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Drei Zielarten, die logisch aufeinander aufbauen: Durch die Erregung von Aufmerksamkeit wird die Vermittlung von Emotionen erst möglich, die wiederum eine Aktivierung der angesprochenen Zielgruppen erreichen kann.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B556189-8B4E-4FDC-B4B8-A9B60FF8A088}" type="slidenum">
              <a:rPr lang="de-DE" altLang="de-DE"/>
              <a:pPr>
                <a:spcBef>
                  <a:spcPct val="0"/>
                </a:spcBef>
              </a:pPr>
              <a:t>23</a:t>
            </a:fld>
            <a:endParaRPr lang="de-DE" altLang="de-DE"/>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Punkt zwei: Je mehr Ziele, desto höher die Gefahr, sich zu verzetteln, darunter kann die Wirksamkeit der Zielkommunikation leiden. </a:t>
            </a:r>
          </a:p>
          <a:p>
            <a:pPr eaLnBrk="1" hangingPunct="1"/>
            <a:r>
              <a:rPr lang="de-DE" altLang="de-DE" smtClean="0">
                <a:latin typeface="Times New Roman" panose="02020603050405020304" pitchFamily="18" charset="0"/>
              </a:rPr>
              <a:t>Punkt drei: z.B. innerhalb von Zeiträumen, durch mengenmäßige Angaben (Teilnehmer sollen sich verdoppeln o.ä.)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676E2F-75C9-49A2-875B-29FE4C1617D3}" type="slidenum">
              <a:rPr lang="de-DE" altLang="de-DE"/>
              <a:pPr>
                <a:spcBef>
                  <a:spcPct val="0"/>
                </a:spcBef>
              </a:pPr>
              <a:t>24</a:t>
            </a:fld>
            <a:endParaRPr lang="de-DE" altLang="de-DE"/>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Wichtig: alle internen Zielgruppen sollten sich hinter die Positionierung stellen können!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BD6D32-82B7-4A04-9AD4-9A189AB6D4D6}" type="slidenum">
              <a:rPr lang="de-DE" altLang="de-DE"/>
              <a:pPr>
                <a:spcBef>
                  <a:spcPct val="0"/>
                </a:spcBef>
              </a:pPr>
              <a:t>6</a:t>
            </a:fld>
            <a:endParaRPr lang="de-DE" altLang="de-DE"/>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PR ist in diesem Sinne der Oberbegriff für die Kommunikation einer Organisation nach innen und außen.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0ED4594-83FB-44CF-A984-93F102AD1276}" type="slidenum">
              <a:rPr lang="de-DE" altLang="de-DE"/>
              <a:pPr>
                <a:spcBef>
                  <a:spcPct val="0"/>
                </a:spcBef>
              </a:pPr>
              <a:t>25</a:t>
            </a:fld>
            <a:endParaRPr lang="de-DE" altLang="de-DE"/>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No comment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B7DAE1-E9E4-432E-B4FA-38986602AD51}" type="slidenum">
              <a:rPr lang="de-DE" altLang="de-DE"/>
              <a:pPr>
                <a:spcBef>
                  <a:spcPct val="0"/>
                </a:spcBef>
              </a:pPr>
              <a:t>26</a:t>
            </a:fld>
            <a:endParaRPr lang="de-DE" altLang="de-DE"/>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Natürlich sind die gezeigten Slogans keine keine umfassenden Positionierungen, sie sind aus der jeweiligen Positionierung der entsprechenden Organisation entwickelt und formulieren im Idealfall deren Quintessenz. Dennoch drückt eine gute Positionierung die wesentlichen Positiva mit wenigen Worten aus. </a:t>
            </a:r>
          </a:p>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AC3948-83E9-495E-B528-02C3BAC46936}" type="slidenum">
              <a:rPr lang="de-DE" altLang="de-DE"/>
              <a:pPr>
                <a:spcBef>
                  <a:spcPct val="0"/>
                </a:spcBef>
              </a:pPr>
              <a:t>27</a:t>
            </a:fld>
            <a:endParaRPr lang="de-DE" altLang="de-DE"/>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...sie drücken aus, was in den Köpfen unserer Zielgruppen inhaltlich ankommen soll. Stehen die Inhalte fest, lassen sich daraus dann leichter ausformulierte Slogans etc. entwickeln. Aber: Botschaften lassen auch durch nonverbale, visuelle oder erlebnisorientierte Kommunikationsmittel (Bsp. Veranstaltungen) transportieren.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F930EAE-F319-48C0-85BA-355B54AF5015}" type="slidenum">
              <a:rPr lang="de-DE" altLang="de-DE"/>
              <a:pPr>
                <a:spcBef>
                  <a:spcPct val="0"/>
                </a:spcBef>
              </a:pPr>
              <a:t>28</a:t>
            </a:fld>
            <a:endParaRPr lang="de-DE" altLang="de-DE"/>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Wichtig: sie dürfen nicht im Widerspruch zur Positionierung stehen, auch wenn unterschiedliche Zielgruppen unterschiedliche Botschaften erfordern.</a:t>
            </a:r>
          </a:p>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0BA164-C2B0-4174-B3C8-8130BC594C68}" type="slidenum">
              <a:rPr lang="de-DE" altLang="de-DE"/>
              <a:pPr>
                <a:spcBef>
                  <a:spcPct val="0"/>
                </a:spcBef>
              </a:pPr>
              <a:t>29</a:t>
            </a:fld>
            <a:endParaRPr lang="de-DE" altLang="de-DE"/>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BCD380-621E-4F6B-9E58-DBD0E6CA741D}" type="slidenum">
              <a:rPr lang="de-DE" altLang="de-DE"/>
              <a:pPr>
                <a:spcBef>
                  <a:spcPct val="0"/>
                </a:spcBef>
              </a:pPr>
              <a:t>30</a:t>
            </a:fld>
            <a:endParaRPr lang="de-DE" altLang="de-DE"/>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de-DE" altLang="de-DE" dirty="0" smtClean="0">
                <a:latin typeface="Times New Roman" panose="02020603050405020304" pitchFamily="18" charset="0"/>
              </a:rPr>
              <a:t>Nicht jedes dieser Instrumente ist ohne weiteres anwendbar. Eine Kunst ist es eher, die richtige Auswahl zu treffen.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51D9202-AE9E-480A-8E3B-D24A63AE996C}" type="slidenum">
              <a:rPr lang="de-DE" altLang="de-DE"/>
              <a:pPr>
                <a:spcBef>
                  <a:spcPct val="0"/>
                </a:spcBef>
              </a:pPr>
              <a:t>32</a:t>
            </a:fld>
            <a:endParaRPr lang="de-DE" altLang="de-DE"/>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Stark vereinfachter Maßnahmenplan: Die Medien spielen als Mittlerzielgruppe immer eine wichtige Rolle, Kontakte zu ihnen sollten regelmäßig eingeplant werden.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3CE53F6-610E-4E39-9E4B-CC550530B5E3}" type="slidenum">
              <a:rPr lang="de-DE" altLang="de-DE"/>
              <a:pPr>
                <a:spcBef>
                  <a:spcPct val="0"/>
                </a:spcBef>
              </a:pPr>
              <a:t>33</a:t>
            </a:fld>
            <a:endParaRPr lang="de-DE" altLang="de-DE"/>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Budgetierung nicht nur als Planungsinstrument, sondern auch als Argumentationshilfe für die Bereitstellung von Ressourcen seitens der Geldgeber. Sollte so realistisch wie  möglich sein, muss im Konzept aber nicht alle Beträge pfenniggenau auflisten.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63A5C-35C7-42B3-BE63-638AEB5170B0}" type="slidenum">
              <a:rPr lang="de-DE" altLang="de-DE"/>
              <a:pPr>
                <a:spcBef>
                  <a:spcPct val="0"/>
                </a:spcBef>
              </a:pPr>
              <a:t>7</a:t>
            </a:fld>
            <a:endParaRPr lang="de-DE" altLang="de-DE"/>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Kein Konzept kann Wunder vollbringen. Erfolg und Misserfolg hängen von der kreativen und konsequenten Umsetzung der erarbeiteten </a:t>
            </a:r>
          </a:p>
          <a:p>
            <a:pPr eaLnBrk="1" hangingPunct="1"/>
            <a:r>
              <a:rPr lang="de-DE" altLang="de-DE" smtClean="0">
                <a:latin typeface="Times New Roman" panose="02020603050405020304" pitchFamily="18" charset="0"/>
              </a:rPr>
              <a:t>Ergebnisse und Ideen ab.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22B3F2E-7C05-4C5D-BDB5-CA9B70F69B60}" type="slidenum">
              <a:rPr lang="de-DE" altLang="de-DE"/>
              <a:pPr>
                <a:spcBef>
                  <a:spcPct val="0"/>
                </a:spcBef>
              </a:pPr>
              <a:t>8</a:t>
            </a:fld>
            <a:endParaRPr lang="de-DE" altLang="de-DE"/>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Die drei Säulen der Konzeption: ausgehend von einer gründlichen Analyse wird die passende Strategie entwickelt, die dann durch treffende Maßnahmen (Taktik) umgesetzt wird.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65E4B7C-3BC0-4E2E-856E-40576D93C7B9}" type="slidenum">
              <a:rPr lang="de-DE" altLang="de-DE"/>
              <a:pPr>
                <a:spcBef>
                  <a:spcPct val="0"/>
                </a:spcBef>
              </a:pPr>
              <a:t>9</a:t>
            </a:fld>
            <a:endParaRPr lang="de-DE" altLang="de-DE"/>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Bleibt zu erwähnen, dass kein Konzept der Welt die zwischenmenschliche und direkte Kommunikation ersetzen kann!!! </a:t>
            </a:r>
          </a:p>
          <a:p>
            <a:pPr eaLnBrk="1" hangingPunct="1"/>
            <a:endParaRPr lang="de-DE" altLang="de-DE"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65E4B7C-3BC0-4E2E-856E-40576D93C7B9}" type="slidenum">
              <a:rPr lang="de-DE" altLang="de-DE"/>
              <a:pPr>
                <a:spcBef>
                  <a:spcPct val="0"/>
                </a:spcBef>
              </a:pPr>
              <a:t>10</a:t>
            </a:fld>
            <a:endParaRPr lang="de-DE" altLang="de-DE"/>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de-DE" altLang="de-DE" dirty="0" smtClean="0">
                <a:latin typeface="Times New Roman" panose="02020603050405020304" pitchFamily="18" charset="0"/>
              </a:rPr>
              <a:t>Bleibt zu erwähnen, dass kein Konzept der Welt die zwischenmenschliche und direkte Kommunikation ersetzen kann!!! </a:t>
            </a:r>
          </a:p>
          <a:p>
            <a:pPr eaLnBrk="1" hangingPunct="1"/>
            <a:endParaRPr lang="de-DE" altLang="de-DE" dirty="0" smtClean="0">
              <a:latin typeface="Times New Roman" panose="02020603050405020304" pitchFamily="18" charset="0"/>
            </a:endParaRPr>
          </a:p>
        </p:txBody>
      </p:sp>
    </p:spTree>
    <p:extLst>
      <p:ext uri="{BB962C8B-B14F-4D97-AF65-F5344CB8AC3E}">
        <p14:creationId xmlns:p14="http://schemas.microsoft.com/office/powerpoint/2010/main" val="1441741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51F74F5-FA2F-43F0-AC45-0A7D70299B02}" type="slidenum">
              <a:rPr lang="de-DE" altLang="de-DE"/>
              <a:pPr>
                <a:spcBef>
                  <a:spcPct val="0"/>
                </a:spcBef>
              </a:pPr>
              <a:t>11</a:t>
            </a:fld>
            <a:endParaRPr lang="de-DE" altLang="de-DE"/>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de-DE" altLang="de-DE" dirty="0" smtClean="0">
                <a:latin typeface="Times New Roman" panose="02020603050405020304" pitchFamily="18" charset="0"/>
              </a:rPr>
              <a:t>Bleibt zu erwähnen, dass kein Konzept der Welt die zwischenmenschliche und direkte Kommunikation ersetzen kann!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7AACF7F-4879-4891-9FA4-4B78C4F651C9}" type="slidenum">
              <a:rPr lang="de-DE" altLang="de-DE"/>
              <a:pPr>
                <a:spcBef>
                  <a:spcPct val="0"/>
                </a:spcBef>
              </a:pPr>
              <a:t>12</a:t>
            </a:fld>
            <a:endParaRPr lang="de-DE" altLang="de-DE"/>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Grundvoraussetzung: innerhalb der Organisation sollte Einverständnis über die dargestellten Punkte herrschen.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C00FA73-4B3D-4B4F-BA16-658FC1C0F8C3}" type="slidenum">
              <a:rPr lang="de-DE" altLang="de-DE"/>
              <a:pPr>
                <a:spcBef>
                  <a:spcPct val="0"/>
                </a:spcBef>
              </a:pPr>
              <a:t>13</a:t>
            </a:fld>
            <a:endParaRPr lang="de-DE" altLang="de-DE"/>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de-DE" altLang="de-DE" smtClean="0">
                <a:latin typeface="Times New Roman" panose="02020603050405020304" pitchFamily="18" charset="0"/>
              </a:rPr>
              <a:t>Kommunikationsumfeld, Zielgruppen, Wettbewerber etc. sind die äußeren Faktoren, auf die das Konzept auch in der Umsetzung mehr oder weniger abzielt. Sie sind daher von vitaler Bedeutung für Erfolg oder Scheitern.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211589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0074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05600" y="947738"/>
            <a:ext cx="1981200" cy="14906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62000" y="947738"/>
            <a:ext cx="5791200" cy="149066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5404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07556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317723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2019300"/>
            <a:ext cx="3770313" cy="41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60913" y="2019300"/>
            <a:ext cx="3770312" cy="41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5358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1895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44812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740290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08302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427393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hintergrund"/>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175"/>
            <a:ext cx="9144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8"/>
          <p:cNvSpPr>
            <a:spLocks noGrp="1" noChangeArrowheads="1"/>
          </p:cNvSpPr>
          <p:nvPr>
            <p:ph type="body" idx="1"/>
          </p:nvPr>
        </p:nvSpPr>
        <p:spPr bwMode="auto">
          <a:xfrm>
            <a:off x="838200" y="2019300"/>
            <a:ext cx="76930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p:txBody>
      </p:sp>
      <p:sp>
        <p:nvSpPr>
          <p:cNvPr id="1028" name="AutoShape 9"/>
          <p:cNvSpPr>
            <a:spLocks noChangeArrowheads="1"/>
          </p:cNvSpPr>
          <p:nvPr userDrawn="1"/>
        </p:nvSpPr>
        <p:spPr bwMode="auto">
          <a:xfrm>
            <a:off x="755650" y="947738"/>
            <a:ext cx="8388350" cy="576262"/>
          </a:xfrm>
          <a:prstGeom prst="roundRect">
            <a:avLst>
              <a:gd name="adj" fmla="val 16667"/>
            </a:avLst>
          </a:prstGeom>
          <a:solidFill>
            <a:srgbClr val="99CC99"/>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de-DE" altLang="de-DE" smtClean="0"/>
          </a:p>
        </p:txBody>
      </p:sp>
      <p:sp>
        <p:nvSpPr>
          <p:cNvPr id="1029" name="AutoShape 10"/>
          <p:cNvSpPr>
            <a:spLocks noGrp="1" noChangeArrowheads="1"/>
          </p:cNvSpPr>
          <p:nvPr>
            <p:ph type="title"/>
          </p:nvPr>
        </p:nvSpPr>
        <p:spPr bwMode="auto">
          <a:xfrm>
            <a:off x="762000" y="947738"/>
            <a:ext cx="7924800" cy="576262"/>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30" name="Text Box 12"/>
          <p:cNvSpPr txBox="1">
            <a:spLocks noChangeArrowheads="1"/>
          </p:cNvSpPr>
          <p:nvPr userDrawn="1"/>
        </p:nvSpPr>
        <p:spPr bwMode="auto">
          <a:xfrm>
            <a:off x="0" y="-76200"/>
            <a:ext cx="533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defRPr/>
            </a:pPr>
            <a:r>
              <a:rPr lang="de-DE" sz="3600" b="1" smtClean="0">
                <a:solidFill>
                  <a:srgbClr val="CD685D"/>
                </a:solidFill>
                <a:latin typeface="Arial Narrow" pitchFamily="34" charset="0"/>
              </a:rPr>
              <a:t>Kommunikation mit Konzept</a:t>
            </a:r>
            <a:endParaRPr lang="de-DE" sz="3600" smtClean="0">
              <a:solidFill>
                <a:srgbClr val="CD685D"/>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5"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Narrow" pitchFamily="34" charset="0"/>
        </a:defRPr>
      </a:lvl2pPr>
      <a:lvl3pPr algn="l" rtl="0" eaLnBrk="0" fontAlgn="base" hangingPunct="0">
        <a:spcBef>
          <a:spcPct val="0"/>
        </a:spcBef>
        <a:spcAft>
          <a:spcPct val="0"/>
        </a:spcAft>
        <a:defRPr sz="2800" b="1">
          <a:solidFill>
            <a:schemeClr val="tx2"/>
          </a:solidFill>
          <a:latin typeface="Arial Narrow" pitchFamily="34" charset="0"/>
        </a:defRPr>
      </a:lvl3pPr>
      <a:lvl4pPr algn="l" rtl="0" eaLnBrk="0" fontAlgn="base" hangingPunct="0">
        <a:spcBef>
          <a:spcPct val="0"/>
        </a:spcBef>
        <a:spcAft>
          <a:spcPct val="0"/>
        </a:spcAft>
        <a:defRPr sz="2800" b="1">
          <a:solidFill>
            <a:schemeClr val="tx2"/>
          </a:solidFill>
          <a:latin typeface="Arial Narrow" pitchFamily="34" charset="0"/>
        </a:defRPr>
      </a:lvl4pPr>
      <a:lvl5pPr algn="l" rtl="0" eaLnBrk="0" fontAlgn="base" hangingPunct="0">
        <a:spcBef>
          <a:spcPct val="0"/>
        </a:spcBef>
        <a:spcAft>
          <a:spcPct val="0"/>
        </a:spcAft>
        <a:defRPr sz="2800" b="1">
          <a:solidFill>
            <a:schemeClr val="tx2"/>
          </a:solidFill>
          <a:latin typeface="Arial Narrow" pitchFamily="34" charset="0"/>
        </a:defRPr>
      </a:lvl5pPr>
      <a:lvl6pPr marL="457200" algn="l" rtl="0" fontAlgn="base">
        <a:spcBef>
          <a:spcPct val="0"/>
        </a:spcBef>
        <a:spcAft>
          <a:spcPct val="0"/>
        </a:spcAft>
        <a:defRPr sz="2800" b="1">
          <a:solidFill>
            <a:schemeClr val="tx2"/>
          </a:solidFill>
          <a:latin typeface="Arial Narrow" pitchFamily="34" charset="0"/>
        </a:defRPr>
      </a:lvl6pPr>
      <a:lvl7pPr marL="914400" algn="l" rtl="0" fontAlgn="base">
        <a:spcBef>
          <a:spcPct val="0"/>
        </a:spcBef>
        <a:spcAft>
          <a:spcPct val="0"/>
        </a:spcAft>
        <a:defRPr sz="2800" b="1">
          <a:solidFill>
            <a:schemeClr val="tx2"/>
          </a:solidFill>
          <a:latin typeface="Arial Narrow" pitchFamily="34" charset="0"/>
        </a:defRPr>
      </a:lvl7pPr>
      <a:lvl8pPr marL="1371600" algn="l" rtl="0" fontAlgn="base">
        <a:spcBef>
          <a:spcPct val="0"/>
        </a:spcBef>
        <a:spcAft>
          <a:spcPct val="0"/>
        </a:spcAft>
        <a:defRPr sz="2800" b="1">
          <a:solidFill>
            <a:schemeClr val="tx2"/>
          </a:solidFill>
          <a:latin typeface="Arial Narrow" pitchFamily="34" charset="0"/>
        </a:defRPr>
      </a:lvl8pPr>
      <a:lvl9pPr marL="1828800" algn="l" rtl="0" fontAlgn="base">
        <a:spcBef>
          <a:spcPct val="0"/>
        </a:spcBef>
        <a:spcAft>
          <a:spcPct val="0"/>
        </a:spcAft>
        <a:defRPr sz="2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charset="0"/>
        </a:defRPr>
      </a:lvl2pPr>
      <a:lvl3pPr marL="1143000" indent="-228600" algn="l" rtl="0" eaLnBrk="0" fontAlgn="base" hangingPunct="0">
        <a:spcBef>
          <a:spcPct val="20000"/>
        </a:spcBef>
        <a:spcAft>
          <a:spcPct val="0"/>
        </a:spcAft>
        <a:buChar char="•"/>
        <a:defRPr sz="2400">
          <a:solidFill>
            <a:schemeClr val="tx1"/>
          </a:solidFill>
          <a:latin typeface="Times New Roman" charset="0"/>
        </a:defRPr>
      </a:lvl3pPr>
      <a:lvl4pPr marL="1600200" indent="-228600" algn="l" rtl="0" eaLnBrk="0" fontAlgn="base" hangingPunct="0">
        <a:spcBef>
          <a:spcPct val="20000"/>
        </a:spcBef>
        <a:spcAft>
          <a:spcPct val="0"/>
        </a:spcAft>
        <a:buChar char="–"/>
        <a:defRPr sz="2000">
          <a:solidFill>
            <a:schemeClr val="tx1"/>
          </a:solidFill>
          <a:latin typeface="Times New Roman" charset="0"/>
        </a:defRPr>
      </a:lvl4pPr>
      <a:lvl5pPr marL="2057400" indent="-228600" algn="l" rtl="0" eaLnBrk="0" fontAlgn="base" hangingPunct="0">
        <a:spcBef>
          <a:spcPct val="20000"/>
        </a:spcBef>
        <a:spcAft>
          <a:spcPct val="0"/>
        </a:spcAft>
        <a:buChar char="»"/>
        <a:defRPr sz="2000">
          <a:solidFill>
            <a:schemeClr val="tx1"/>
          </a:solidFill>
          <a:latin typeface="Times New Roman" charset="0"/>
        </a:defRPr>
      </a:lvl5pPr>
      <a:lvl6pPr marL="2514600" indent="-228600" algn="l" rtl="0" fontAlgn="base">
        <a:spcBef>
          <a:spcPct val="20000"/>
        </a:spcBef>
        <a:spcAft>
          <a:spcPct val="0"/>
        </a:spcAft>
        <a:buChar char="»"/>
        <a:defRPr sz="2000">
          <a:solidFill>
            <a:schemeClr val="tx1"/>
          </a:solidFill>
          <a:latin typeface="Times New Roman" charset="0"/>
        </a:defRPr>
      </a:lvl6pPr>
      <a:lvl7pPr marL="2971800" indent="-228600" algn="l" rtl="0" fontAlgn="base">
        <a:spcBef>
          <a:spcPct val="20000"/>
        </a:spcBef>
        <a:spcAft>
          <a:spcPct val="0"/>
        </a:spcAft>
        <a:buChar char="»"/>
        <a:defRPr sz="2000">
          <a:solidFill>
            <a:schemeClr val="tx1"/>
          </a:solidFill>
          <a:latin typeface="Times New Roman" charset="0"/>
        </a:defRPr>
      </a:lvl7pPr>
      <a:lvl8pPr marL="3429000" indent="-228600" algn="l" rtl="0" fontAlgn="base">
        <a:spcBef>
          <a:spcPct val="20000"/>
        </a:spcBef>
        <a:spcAft>
          <a:spcPct val="0"/>
        </a:spcAft>
        <a:buChar char="»"/>
        <a:defRPr sz="2000">
          <a:solidFill>
            <a:schemeClr val="tx1"/>
          </a:solidFill>
          <a:latin typeface="Times New Roman" charset="0"/>
        </a:defRPr>
      </a:lvl8pPr>
      <a:lvl9pPr marL="3886200" indent="-228600" algn="l" rtl="0" fontAlgn="base">
        <a:spcBef>
          <a:spcPct val="20000"/>
        </a:spcBef>
        <a:spcAft>
          <a:spcPct val="0"/>
        </a:spcAft>
        <a:buChar char="»"/>
        <a:defRPr sz="2000">
          <a:solidFill>
            <a:schemeClr val="tx1"/>
          </a:solidFill>
          <a:latin typeface="Times New Roman"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Text Box 3"/>
          <p:cNvSpPr txBox="1">
            <a:spLocks noChangeArrowheads="1"/>
          </p:cNvSpPr>
          <p:nvPr/>
        </p:nvSpPr>
        <p:spPr bwMode="auto">
          <a:xfrm>
            <a:off x="0" y="2633663"/>
            <a:ext cx="9144000"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de-DE" sz="5400" b="1" dirty="0">
                <a:solidFill>
                  <a:srgbClr val="A50021"/>
                </a:solidFill>
                <a:latin typeface="Abadi MT Condensed Light" pitchFamily="34" charset="0"/>
              </a:rPr>
              <a:t>Kommunikation mit Konzept</a:t>
            </a:r>
            <a:endParaRPr lang="de-DE" sz="5400" b="1" dirty="0">
              <a:solidFill>
                <a:schemeClr val="accent4">
                  <a:lumMod val="50000"/>
                  <a:lumOff val="50000"/>
                </a:schemeClr>
              </a:solidFill>
              <a:latin typeface="Abadi MT Condensed Light" pitchFamily="34" charset="0"/>
            </a:endParaRPr>
          </a:p>
          <a:p>
            <a:pPr algn="ctr" eaLnBrk="1" hangingPunct="1">
              <a:spcBef>
                <a:spcPct val="50000"/>
              </a:spcBef>
              <a:defRPr/>
            </a:pPr>
            <a:r>
              <a:rPr lang="de-DE" sz="4000" b="1" dirty="0">
                <a:solidFill>
                  <a:schemeClr val="accent4">
                    <a:lumMod val="50000"/>
                    <a:lumOff val="50000"/>
                  </a:schemeClr>
                </a:solidFill>
                <a:latin typeface="Abadi MT Condensed Light" pitchFamily="34" charset="0"/>
              </a:rPr>
              <a:t>für Vereine und Verbände </a:t>
            </a:r>
            <a:endParaRPr lang="de-DE" sz="4000" dirty="0">
              <a:solidFill>
                <a:schemeClr val="accent4">
                  <a:lumMod val="50000"/>
                  <a:lumOff val="50000"/>
                </a:schemeClr>
              </a:solidFill>
              <a:latin typeface="Abadi MT Condensed Light"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548680"/>
            <a:ext cx="2258192" cy="95408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grpSp>
        <p:nvGrpSpPr>
          <p:cNvPr id="3" name="Gruppieren 2"/>
          <p:cNvGrpSpPr/>
          <p:nvPr/>
        </p:nvGrpSpPr>
        <p:grpSpPr>
          <a:xfrm>
            <a:off x="0" y="1484784"/>
            <a:ext cx="9144000" cy="5373216"/>
            <a:chOff x="0" y="1484784"/>
            <a:chExt cx="9144000" cy="5373216"/>
          </a:xfrm>
        </p:grpSpPr>
        <p:sp>
          <p:nvSpPr>
            <p:cNvPr id="12" name="Rechteck 11"/>
            <p:cNvSpPr/>
            <p:nvPr/>
          </p:nvSpPr>
          <p:spPr bwMode="auto">
            <a:xfrm>
              <a:off x="0" y="1484784"/>
              <a:ext cx="9144000" cy="5373216"/>
            </a:xfrm>
            <a:prstGeom prst="rect">
              <a:avLst/>
            </a:prstGeom>
            <a:solidFill>
              <a:srgbClr val="A50021"/>
            </a:solidFill>
            <a:ln>
              <a:noFill/>
            </a:ln>
            <a:effectLst/>
            <a:scene3d>
              <a:camera prst="legacyObliqueTopRight"/>
              <a:lightRig rig="legacyFlat1" dir="t"/>
            </a:scene3d>
            <a:sp3d prstMaterial="legacyMatte">
              <a:bevelT w="13500" h="13500" prst="angle"/>
              <a:bevelB w="13500" h="13500" prst="angle"/>
              <a:extrusionClr>
                <a:srgbClr val="FF0000"/>
              </a:extrusionClr>
            </a:sp3d>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charset="0"/>
              </a:endParaRPr>
            </a:p>
          </p:txBody>
        </p:sp>
        <p:sp>
          <p:nvSpPr>
            <p:cNvPr id="13" name="Text Box 26"/>
            <p:cNvSpPr txBox="1">
              <a:spLocks noChangeArrowheads="1"/>
            </p:cNvSpPr>
            <p:nvPr/>
          </p:nvSpPr>
          <p:spPr bwMode="auto">
            <a:xfrm>
              <a:off x="1727684" y="2348880"/>
              <a:ext cx="5688632" cy="341632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None/>
              </a:pPr>
              <a:r>
                <a:rPr lang="de-DE" altLang="de-DE" sz="5400" dirty="0" smtClean="0">
                  <a:solidFill>
                    <a:schemeClr val="bg1"/>
                  </a:solidFill>
                  <a:latin typeface="Abadi MT Condensed Light"/>
                </a:rPr>
                <a:t>Der erste Schritt zum </a:t>
              </a:r>
              <a:r>
                <a:rPr lang="de-DE" altLang="de-DE" sz="5400" dirty="0" err="1" smtClean="0">
                  <a:solidFill>
                    <a:schemeClr val="bg1"/>
                  </a:solidFill>
                  <a:latin typeface="Abadi MT Condensed Light"/>
                </a:rPr>
                <a:t>Erfolg,ist</a:t>
              </a:r>
              <a:r>
                <a:rPr lang="de-DE" altLang="de-DE" sz="5400" dirty="0" smtClean="0">
                  <a:solidFill>
                    <a:schemeClr val="bg1"/>
                  </a:solidFill>
                  <a:latin typeface="Abadi MT Condensed Light"/>
                </a:rPr>
                <a:t> die Klarheit über das Ziel!</a:t>
              </a:r>
              <a:r>
                <a:rPr lang="de-DE" altLang="de-DE" sz="4800" dirty="0"/>
                <a:t>	</a:t>
              </a:r>
              <a:endParaRPr lang="de-DE" altLang="de-DE" sz="4800" dirty="0">
                <a:latin typeface="Times New Roman" panose="02020603050405020304" pitchFamily="18" charset="0"/>
              </a:endParaRPr>
            </a:p>
          </p:txBody>
        </p:sp>
      </p:grpSp>
    </p:spTree>
    <p:extLst>
      <p:ext uri="{BB962C8B-B14F-4D97-AF65-F5344CB8AC3E}">
        <p14:creationId xmlns:p14="http://schemas.microsoft.com/office/powerpoint/2010/main" val="25522879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838200" y="1752600"/>
            <a:ext cx="78486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Die goldenen Regeln: </a:t>
            </a:r>
            <a:r>
              <a:rPr lang="de-DE" altLang="de-DE" sz="2400" dirty="0">
                <a:latin typeface="Abadi MT Condensed Light"/>
              </a:rPr>
              <a:t/>
            </a:r>
            <a:br>
              <a:rPr lang="de-DE" altLang="de-DE" sz="2400" dirty="0">
                <a:latin typeface="Abadi MT Condensed Light"/>
              </a:rPr>
            </a:br>
            <a:endParaRPr lang="de-DE" altLang="de-DE" sz="2400" dirty="0">
              <a:latin typeface="Abadi MT Condensed Light"/>
            </a:endParaRPr>
          </a:p>
          <a:p>
            <a:pPr eaLnBrk="1" hangingPunct="1">
              <a:spcBef>
                <a:spcPct val="50000"/>
              </a:spcBef>
            </a:pPr>
            <a:r>
              <a:rPr lang="de-DE" altLang="de-DE" dirty="0">
                <a:latin typeface="Abadi MT Condensed Light"/>
              </a:rPr>
              <a:t> es gibt keine goldenen Regeln</a:t>
            </a:r>
          </a:p>
          <a:p>
            <a:pPr eaLnBrk="1" hangingPunct="1">
              <a:spcBef>
                <a:spcPct val="50000"/>
              </a:spcBef>
            </a:pPr>
            <a:r>
              <a:rPr lang="de-DE" altLang="de-DE" dirty="0">
                <a:latin typeface="Abadi MT Condensed Light"/>
              </a:rPr>
              <a:t> Mut zum Konzept ist gefragt </a:t>
            </a:r>
          </a:p>
          <a:p>
            <a:pPr eaLnBrk="1" hangingPunct="1">
              <a:spcBef>
                <a:spcPct val="50000"/>
              </a:spcBef>
            </a:pPr>
            <a:r>
              <a:rPr lang="de-DE" altLang="de-DE" dirty="0">
                <a:latin typeface="Abadi MT Condensed Light"/>
              </a:rPr>
              <a:t> der Strategie verpflichtet </a:t>
            </a:r>
          </a:p>
          <a:p>
            <a:pPr eaLnBrk="1" hangingPunct="1">
              <a:spcBef>
                <a:spcPct val="50000"/>
              </a:spcBef>
            </a:pPr>
            <a:r>
              <a:rPr lang="de-DE" altLang="de-DE" dirty="0">
                <a:latin typeface="Abadi MT Condensed Light"/>
              </a:rPr>
              <a:t> Konzepte vollbringen keine Wunder</a:t>
            </a:r>
          </a:p>
          <a:p>
            <a:pPr eaLnBrk="1" hangingPunct="1">
              <a:spcBef>
                <a:spcPct val="50000"/>
              </a:spcBef>
            </a:pPr>
            <a:r>
              <a:rPr lang="de-DE" altLang="de-DE" dirty="0">
                <a:latin typeface="Abadi MT Condensed Light"/>
              </a:rPr>
              <a:t> Konzepte sind Prozesse </a:t>
            </a:r>
          </a:p>
          <a:p>
            <a:pPr eaLnBrk="1" hangingPunct="1">
              <a:spcBef>
                <a:spcPct val="50000"/>
              </a:spcBef>
            </a:pPr>
            <a:r>
              <a:rPr lang="de-DE" altLang="de-DE" dirty="0">
                <a:latin typeface="Abadi MT Condensed Light"/>
              </a:rPr>
              <a:t> die erste Zielgruppe ist die Organisation selbst</a:t>
            </a:r>
          </a:p>
        </p:txBody>
      </p:sp>
      <p:sp>
        <p:nvSpPr>
          <p:cNvPr id="23555"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a:solidFill>
                  <a:srgbClr val="C00000"/>
                </a:solidFill>
                <a:latin typeface="Abadi MT Condensed Light"/>
              </a:rPr>
              <a:t>2. Das PR-Konzept im Überblick</a:t>
            </a:r>
          </a:p>
        </p:txBody>
      </p:sp>
      <p:sp>
        <p:nvSpPr>
          <p:cNvPr id="47109" name="Text Box 5"/>
          <p:cNvSpPr txBox="1">
            <a:spLocks noChangeArrowheads="1"/>
          </p:cNvSpPr>
          <p:nvPr/>
        </p:nvSpPr>
        <p:spPr bwMode="auto">
          <a:xfrm>
            <a:off x="0" y="5699811"/>
            <a:ext cx="9144000" cy="338554"/>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600" dirty="0" smtClean="0">
                <a:solidFill>
                  <a:schemeClr val="bg1"/>
                </a:solidFill>
                <a:latin typeface="Abadi MT Condensed Light"/>
              </a:rPr>
              <a:t>Kein Konzept </a:t>
            </a:r>
            <a:r>
              <a:rPr lang="de-DE" altLang="de-DE" sz="1600" dirty="0">
                <a:solidFill>
                  <a:schemeClr val="bg1"/>
                </a:solidFill>
                <a:latin typeface="Abadi MT Condensed Light"/>
              </a:rPr>
              <a:t>der Welt </a:t>
            </a:r>
            <a:r>
              <a:rPr lang="de-DE" altLang="de-DE" sz="1600" dirty="0" smtClean="0">
                <a:solidFill>
                  <a:schemeClr val="bg1"/>
                </a:solidFill>
                <a:latin typeface="Abadi MT Condensed Light"/>
              </a:rPr>
              <a:t>ersetzt die </a:t>
            </a:r>
            <a:r>
              <a:rPr lang="de-DE" altLang="de-DE" sz="1600" dirty="0">
                <a:solidFill>
                  <a:schemeClr val="bg1"/>
                </a:solidFill>
                <a:latin typeface="Abadi MT Condensed Light"/>
              </a:rPr>
              <a:t>zwischenmenschliche und direkte </a:t>
            </a:r>
            <a:r>
              <a:rPr lang="de-DE" altLang="de-DE" sz="1600" dirty="0" smtClean="0">
                <a:solidFill>
                  <a:schemeClr val="bg1"/>
                </a:solidFill>
                <a:latin typeface="Abadi MT Condensed Light"/>
              </a:rPr>
              <a:t>Kommunikation!</a:t>
            </a:r>
            <a:endParaRPr lang="de-DE" altLang="de-DE" sz="1600" dirty="0">
              <a:solidFill>
                <a:schemeClr val="bg1"/>
              </a:solidFill>
              <a:latin typeface="Abadi MT Condensed Light"/>
            </a:endParaRPr>
          </a:p>
        </p:txBody>
      </p:sp>
      <p:sp>
        <p:nvSpPr>
          <p:cNvPr id="5" name="Text Box 5"/>
          <p:cNvSpPr txBox="1">
            <a:spLocks noChangeArrowheads="1"/>
          </p:cNvSpPr>
          <p:nvPr/>
        </p:nvSpPr>
        <p:spPr bwMode="auto">
          <a:xfrm>
            <a:off x="0" y="6038365"/>
            <a:ext cx="9144000" cy="338554"/>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600" dirty="0" smtClean="0">
                <a:solidFill>
                  <a:schemeClr val="bg1"/>
                </a:solidFill>
                <a:latin typeface="Abadi MT Condensed Light"/>
              </a:rPr>
              <a:t>Reden Sie ausführlich miteinander!</a:t>
            </a:r>
            <a:endParaRPr lang="de-DE" altLang="de-DE" sz="1600" dirty="0">
              <a:solidFill>
                <a:schemeClr val="bg1"/>
              </a:solidFill>
              <a:latin typeface="Abadi MT Condensed Light"/>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 calcmode="lin" valueType="num">
                                      <p:cBhvr additive="base">
                                        <p:cTn id="7" dur="500" fill="hold"/>
                                        <p:tgtEl>
                                          <p:spTgt spid="2355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3554">
                                            <p:txEl>
                                              <p:pRg st="2" end="2"/>
                                            </p:txEl>
                                          </p:spTgt>
                                        </p:tgtEl>
                                        <p:attrNameLst>
                                          <p:attrName>style.visibility</p:attrName>
                                        </p:attrNameLst>
                                      </p:cBhvr>
                                      <p:to>
                                        <p:strVal val="visible"/>
                                      </p:to>
                                    </p:set>
                                    <p:anim calcmode="lin" valueType="num">
                                      <p:cBhvr additive="base">
                                        <p:cTn id="13" dur="500" fill="hold"/>
                                        <p:tgtEl>
                                          <p:spTgt spid="2355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3554">
                                            <p:txEl>
                                              <p:pRg st="3" end="3"/>
                                            </p:txEl>
                                          </p:spTgt>
                                        </p:tgtEl>
                                        <p:attrNameLst>
                                          <p:attrName>style.visibility</p:attrName>
                                        </p:attrNameLst>
                                      </p:cBhvr>
                                      <p:to>
                                        <p:strVal val="visible"/>
                                      </p:to>
                                    </p:set>
                                    <p:anim calcmode="lin" valueType="num">
                                      <p:cBhvr additive="base">
                                        <p:cTn id="19" dur="500" fill="hold"/>
                                        <p:tgtEl>
                                          <p:spTgt spid="2355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3554">
                                            <p:txEl>
                                              <p:pRg st="4" end="4"/>
                                            </p:txEl>
                                          </p:spTgt>
                                        </p:tgtEl>
                                        <p:attrNameLst>
                                          <p:attrName>style.visibility</p:attrName>
                                        </p:attrNameLst>
                                      </p:cBhvr>
                                      <p:to>
                                        <p:strVal val="visible"/>
                                      </p:to>
                                    </p:set>
                                    <p:anim calcmode="lin" valueType="num">
                                      <p:cBhvr additive="base">
                                        <p:cTn id="25" dur="500" fill="hold"/>
                                        <p:tgtEl>
                                          <p:spTgt spid="2355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3554">
                                            <p:txEl>
                                              <p:pRg st="5" end="5"/>
                                            </p:txEl>
                                          </p:spTgt>
                                        </p:tgtEl>
                                        <p:attrNameLst>
                                          <p:attrName>style.visibility</p:attrName>
                                        </p:attrNameLst>
                                      </p:cBhvr>
                                      <p:to>
                                        <p:strVal val="visible"/>
                                      </p:to>
                                    </p:set>
                                    <p:anim calcmode="lin" valueType="num">
                                      <p:cBhvr additive="base">
                                        <p:cTn id="31" dur="500" fill="hold"/>
                                        <p:tgtEl>
                                          <p:spTgt spid="2355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23554">
                                            <p:txEl>
                                              <p:pRg st="6" end="6"/>
                                            </p:txEl>
                                          </p:spTgt>
                                        </p:tgtEl>
                                        <p:attrNameLst>
                                          <p:attrName>style.visibility</p:attrName>
                                        </p:attrNameLst>
                                      </p:cBhvr>
                                      <p:to>
                                        <p:strVal val="visible"/>
                                      </p:to>
                                    </p:set>
                                    <p:anim calcmode="lin" valueType="num">
                                      <p:cBhvr additive="base">
                                        <p:cTn id="37" dur="500" fill="hold"/>
                                        <p:tgtEl>
                                          <p:spTgt spid="2355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circle(in)">
                                      <p:cBhvr>
                                        <p:cTn id="4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838200" y="1752600"/>
            <a:ext cx="7848600"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3.1 Analytischer Block: </a:t>
            </a:r>
          </a:p>
          <a:p>
            <a:pPr eaLnBrk="1" hangingPunct="1">
              <a:spcBef>
                <a:spcPct val="50000"/>
              </a:spcBef>
              <a:buFontTx/>
              <a:buNone/>
            </a:pPr>
            <a:r>
              <a:rPr lang="de-DE" altLang="de-DE" dirty="0">
                <a:latin typeface="Abadi MT Condensed Light"/>
              </a:rPr>
              <a:t>Briefing</a:t>
            </a:r>
          </a:p>
          <a:p>
            <a:pPr eaLnBrk="1" hangingPunct="1">
              <a:spcBef>
                <a:spcPct val="50000"/>
              </a:spcBef>
              <a:buFontTx/>
              <a:buNone/>
            </a:pPr>
            <a:r>
              <a:rPr lang="de-DE" altLang="de-DE" sz="1600" b="0" dirty="0">
                <a:latin typeface="Abadi MT Condensed Light"/>
              </a:rPr>
              <a:t>„Briefing“ bezeichnet eigentlich die Information des „Kunden“ an den </a:t>
            </a:r>
            <a:r>
              <a:rPr lang="de-DE" altLang="de-DE" sz="1600" b="0" dirty="0" err="1">
                <a:latin typeface="Abadi MT Condensed Light"/>
              </a:rPr>
              <a:t>Konzeptioner</a:t>
            </a:r>
            <a:r>
              <a:rPr lang="de-DE" altLang="de-DE" sz="1600" b="0" dirty="0">
                <a:latin typeface="Abadi MT Condensed Light"/>
              </a:rPr>
              <a:t>, in unserem Fall eher Informationen, die aus der Organisation kommen. </a:t>
            </a:r>
            <a:endParaRPr lang="de-DE" altLang="de-DE" sz="1600" dirty="0">
              <a:latin typeface="Abadi MT Condensed Light"/>
            </a:endParaRPr>
          </a:p>
        </p:txBody>
      </p:sp>
      <p:sp>
        <p:nvSpPr>
          <p:cNvPr id="25603" name="Text Box 3"/>
          <p:cNvSpPr txBox="1">
            <a:spLocks noChangeArrowheads="1"/>
          </p:cNvSpPr>
          <p:nvPr/>
        </p:nvSpPr>
        <p:spPr bwMode="auto">
          <a:xfrm>
            <a:off x="838200" y="990600"/>
            <a:ext cx="639809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a:solidFill>
                  <a:srgbClr val="C00000"/>
                </a:solidFill>
                <a:latin typeface="Abadi MT Condensed Light"/>
              </a:rPr>
              <a:t>3. Konzeptionsschritte im Einzelnen</a:t>
            </a:r>
          </a:p>
        </p:txBody>
      </p:sp>
      <p:sp>
        <p:nvSpPr>
          <p:cNvPr id="48134" name="Text Box 6"/>
          <p:cNvSpPr txBox="1">
            <a:spLocks noChangeArrowheads="1"/>
          </p:cNvSpPr>
          <p:nvPr/>
        </p:nvSpPr>
        <p:spPr bwMode="auto">
          <a:xfrm>
            <a:off x="838200" y="3505200"/>
            <a:ext cx="7848600"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600" b="0" dirty="0">
                <a:latin typeface="Abadi MT Condensed Light"/>
              </a:rPr>
              <a:t>Wichtig sind die </a:t>
            </a:r>
            <a:r>
              <a:rPr lang="de-DE" altLang="de-DE" sz="1600" dirty="0">
                <a:latin typeface="Abadi MT Condensed Light"/>
              </a:rPr>
              <a:t>Ergebnisse</a:t>
            </a:r>
            <a:r>
              <a:rPr lang="de-DE" altLang="de-DE" sz="1600" b="0" dirty="0">
                <a:latin typeface="Abadi MT Condensed Light"/>
              </a:rPr>
              <a:t> </a:t>
            </a:r>
            <a:r>
              <a:rPr lang="de-DE" altLang="de-DE" sz="1600" b="0" dirty="0" smtClean="0">
                <a:latin typeface="Abadi MT Condensed Light"/>
              </a:rPr>
              <a:t>ihrer Briefing-Besprechung.</a:t>
            </a:r>
            <a:endParaRPr lang="de-DE" altLang="de-DE" sz="1600" b="0" dirty="0">
              <a:latin typeface="Abadi MT Condensed Light"/>
            </a:endParaRPr>
          </a:p>
          <a:p>
            <a:pPr eaLnBrk="1" hangingPunct="1">
              <a:spcBef>
                <a:spcPct val="50000"/>
              </a:spcBef>
              <a:buFontTx/>
              <a:buNone/>
            </a:pPr>
            <a:r>
              <a:rPr lang="de-DE" altLang="de-DE" sz="1600" dirty="0">
                <a:latin typeface="Abadi MT Condensed Light"/>
              </a:rPr>
              <a:t>Notwendige Informationen: </a:t>
            </a:r>
          </a:p>
          <a:p>
            <a:pPr eaLnBrk="1" hangingPunct="1">
              <a:spcBef>
                <a:spcPct val="50000"/>
              </a:spcBef>
            </a:pPr>
            <a:r>
              <a:rPr lang="de-DE" altLang="de-DE" sz="1600" dirty="0">
                <a:latin typeface="Abadi MT Condensed Light"/>
              </a:rPr>
              <a:t>  Problemstellung </a:t>
            </a:r>
          </a:p>
          <a:p>
            <a:pPr eaLnBrk="1" hangingPunct="1">
              <a:spcBef>
                <a:spcPct val="50000"/>
              </a:spcBef>
            </a:pPr>
            <a:r>
              <a:rPr lang="de-DE" altLang="de-DE" sz="1600" dirty="0">
                <a:latin typeface="Abadi MT Condensed Light"/>
              </a:rPr>
              <a:t>  Zielsetzungen </a:t>
            </a:r>
          </a:p>
          <a:p>
            <a:pPr eaLnBrk="1" hangingPunct="1">
              <a:spcBef>
                <a:spcPct val="50000"/>
              </a:spcBef>
            </a:pPr>
            <a:r>
              <a:rPr lang="de-DE" altLang="de-DE" sz="1600" dirty="0">
                <a:latin typeface="Abadi MT Condensed Light"/>
              </a:rPr>
              <a:t>  Ressourcen </a:t>
            </a:r>
          </a:p>
          <a:p>
            <a:pPr eaLnBrk="1" hangingPunct="1">
              <a:spcBef>
                <a:spcPct val="50000"/>
              </a:spcBef>
            </a:pPr>
            <a:r>
              <a:rPr lang="de-DE" altLang="de-DE" sz="1600" dirty="0">
                <a:latin typeface="Abadi MT Condensed Light"/>
              </a:rPr>
              <a:t>  Situation innerhalb der Organisation</a:t>
            </a:r>
            <a:endParaRPr lang="de-DE" altLang="de-DE" sz="1600" b="0" dirty="0">
              <a:latin typeface="Abadi MT Condensed Light"/>
            </a:endParaRPr>
          </a:p>
        </p:txBody>
      </p:sp>
      <p:sp>
        <p:nvSpPr>
          <p:cNvPr id="48136" name="Text Box 8"/>
          <p:cNvSpPr txBox="1">
            <a:spLocks noChangeArrowheads="1"/>
          </p:cNvSpPr>
          <p:nvPr/>
        </p:nvSpPr>
        <p:spPr bwMode="auto">
          <a:xfrm>
            <a:off x="0" y="5923523"/>
            <a:ext cx="9144000" cy="276225"/>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Grundvoraussetzung: innerhalb der Organisation sollte Einverständnis über die dargestellten Punkte herrschen.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4"/>
                                        </p:tgtEl>
                                        <p:attrNameLst>
                                          <p:attrName>style.visibility</p:attrName>
                                        </p:attrNameLst>
                                      </p:cBhvr>
                                      <p:to>
                                        <p:strVal val="visible"/>
                                      </p:to>
                                    </p:set>
                                    <p:anim calcmode="lin" valueType="num">
                                      <p:cBhvr additive="base">
                                        <p:cTn id="7" dur="500" fill="hold"/>
                                        <p:tgtEl>
                                          <p:spTgt spid="48134"/>
                                        </p:tgtEl>
                                        <p:attrNameLst>
                                          <p:attrName>ppt_x</p:attrName>
                                        </p:attrNameLst>
                                      </p:cBhvr>
                                      <p:tavLst>
                                        <p:tav tm="0">
                                          <p:val>
                                            <p:strVal val="0-#ppt_w/2"/>
                                          </p:val>
                                        </p:tav>
                                        <p:tav tm="100000">
                                          <p:val>
                                            <p:strVal val="#ppt_x"/>
                                          </p:val>
                                        </p:tav>
                                      </p:tavLst>
                                    </p:anim>
                                    <p:anim calcmode="lin" valueType="num">
                                      <p:cBhvr additive="base">
                                        <p:cTn id="8" dur="500" fill="hold"/>
                                        <p:tgtEl>
                                          <p:spTgt spid="4813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36"/>
                                        </p:tgtEl>
                                        <p:attrNameLst>
                                          <p:attrName>style.visibility</p:attrName>
                                        </p:attrNameLst>
                                      </p:cBhvr>
                                      <p:to>
                                        <p:strVal val="visible"/>
                                      </p:to>
                                    </p:set>
                                    <p:anim calcmode="lin" valueType="num">
                                      <p:cBhvr additive="base">
                                        <p:cTn id="13" dur="500" fill="hold"/>
                                        <p:tgtEl>
                                          <p:spTgt spid="48136"/>
                                        </p:tgtEl>
                                        <p:attrNameLst>
                                          <p:attrName>ppt_x</p:attrName>
                                        </p:attrNameLst>
                                      </p:cBhvr>
                                      <p:tavLst>
                                        <p:tav tm="0">
                                          <p:val>
                                            <p:strVal val="#ppt_x"/>
                                          </p:val>
                                        </p:tav>
                                        <p:tav tm="100000">
                                          <p:val>
                                            <p:strVal val="#ppt_x"/>
                                          </p:val>
                                        </p:tav>
                                      </p:tavLst>
                                    </p:anim>
                                    <p:anim calcmode="lin" valueType="num">
                                      <p:cBhvr additive="base">
                                        <p:cTn id="14" dur="500" fill="hold"/>
                                        <p:tgtEl>
                                          <p:spTgt spid="4813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8134">
                                            <p:txEl>
                                              <p:pRg st="2" end="2"/>
                                            </p:txEl>
                                          </p:spTgt>
                                        </p:tgtEl>
                                        <p:attrNameLst>
                                          <p:attrName>style.visibility</p:attrName>
                                        </p:attrNameLst>
                                      </p:cBhvr>
                                      <p:to>
                                        <p:strVal val="visible"/>
                                      </p:to>
                                    </p:set>
                                    <p:anim calcmode="lin" valueType="num">
                                      <p:cBhvr additive="base">
                                        <p:cTn id="19" dur="500" fill="hold"/>
                                        <p:tgtEl>
                                          <p:spTgt spid="4813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81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8134">
                                            <p:txEl>
                                              <p:pRg st="3" end="3"/>
                                            </p:txEl>
                                          </p:spTgt>
                                        </p:tgtEl>
                                        <p:attrNameLst>
                                          <p:attrName>style.visibility</p:attrName>
                                        </p:attrNameLst>
                                      </p:cBhvr>
                                      <p:to>
                                        <p:strVal val="visible"/>
                                      </p:to>
                                    </p:set>
                                    <p:anim calcmode="lin" valueType="num">
                                      <p:cBhvr additive="base">
                                        <p:cTn id="25" dur="500" fill="hold"/>
                                        <p:tgtEl>
                                          <p:spTgt spid="4813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813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48134">
                                            <p:txEl>
                                              <p:pRg st="4" end="4"/>
                                            </p:txEl>
                                          </p:spTgt>
                                        </p:tgtEl>
                                        <p:attrNameLst>
                                          <p:attrName>style.visibility</p:attrName>
                                        </p:attrNameLst>
                                      </p:cBhvr>
                                      <p:to>
                                        <p:strVal val="visible"/>
                                      </p:to>
                                    </p:set>
                                    <p:anim calcmode="lin" valueType="num">
                                      <p:cBhvr additive="base">
                                        <p:cTn id="31" dur="500" fill="hold"/>
                                        <p:tgtEl>
                                          <p:spTgt spid="4813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813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48134">
                                            <p:txEl>
                                              <p:pRg st="5" end="5"/>
                                            </p:txEl>
                                          </p:spTgt>
                                        </p:tgtEl>
                                        <p:attrNameLst>
                                          <p:attrName>style.visibility</p:attrName>
                                        </p:attrNameLst>
                                      </p:cBhvr>
                                      <p:to>
                                        <p:strVal val="visible"/>
                                      </p:to>
                                    </p:set>
                                    <p:anim calcmode="lin" valueType="num">
                                      <p:cBhvr additive="base">
                                        <p:cTn id="37" dur="500" fill="hold"/>
                                        <p:tgtEl>
                                          <p:spTgt spid="48134">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813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autoUpdateAnimBg="0"/>
      <p:bldP spid="4813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838200" y="1752600"/>
            <a:ext cx="78486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Recherche</a:t>
            </a:r>
          </a:p>
          <a:p>
            <a:pPr eaLnBrk="1" hangingPunct="1">
              <a:spcBef>
                <a:spcPct val="50000"/>
              </a:spcBef>
              <a:buFontTx/>
              <a:buNone/>
            </a:pPr>
            <a:r>
              <a:rPr lang="de-DE" altLang="de-DE" sz="1600" b="0" dirty="0">
                <a:latin typeface="Abadi MT Condensed Light"/>
              </a:rPr>
              <a:t>Alle Informationen, die zur Konzeption wichtig sind und nicht durch ein internes Briefing verfügbar sind, müssen recherchiert werden, z.B.: </a:t>
            </a:r>
          </a:p>
        </p:txBody>
      </p:sp>
      <p:sp>
        <p:nvSpPr>
          <p:cNvPr id="27651"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3.1 Analytischer Block </a:t>
            </a:r>
          </a:p>
        </p:txBody>
      </p:sp>
      <p:sp>
        <p:nvSpPr>
          <p:cNvPr id="49157" name="Text Box 5"/>
          <p:cNvSpPr txBox="1">
            <a:spLocks noChangeArrowheads="1"/>
          </p:cNvSpPr>
          <p:nvPr/>
        </p:nvSpPr>
        <p:spPr bwMode="auto">
          <a:xfrm>
            <a:off x="0" y="5877272"/>
            <a:ext cx="9144000" cy="457200"/>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Kommunikationsumfeld, Zielgruppen, Wettbewerber etc. sind die äußeren Faktoren, auf die das Konzept auch in der Umsetzung mehr oder weniger abzielt. Sie sind daher von vitaler Bedeutung für Erfolg oder Scheitern.</a:t>
            </a:r>
          </a:p>
        </p:txBody>
      </p:sp>
      <p:sp>
        <p:nvSpPr>
          <p:cNvPr id="49159" name="Text Box 7"/>
          <p:cNvSpPr txBox="1">
            <a:spLocks noChangeArrowheads="1"/>
          </p:cNvSpPr>
          <p:nvPr/>
        </p:nvSpPr>
        <p:spPr bwMode="auto">
          <a:xfrm>
            <a:off x="838200" y="2971800"/>
            <a:ext cx="7848600" cy="1815882"/>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600" dirty="0">
                <a:latin typeface="Abadi MT Condensed Light"/>
              </a:rPr>
              <a:t> </a:t>
            </a:r>
            <a:r>
              <a:rPr lang="de-DE" altLang="de-DE" sz="1600" dirty="0" smtClean="0">
                <a:latin typeface="Abadi MT Condensed Light"/>
              </a:rPr>
              <a:t> Umfeld</a:t>
            </a:r>
            <a:endParaRPr lang="de-DE" altLang="de-DE" sz="1600" dirty="0">
              <a:latin typeface="Abadi MT Condensed Light"/>
            </a:endParaRPr>
          </a:p>
          <a:p>
            <a:pPr eaLnBrk="1" hangingPunct="1">
              <a:spcBef>
                <a:spcPct val="50000"/>
              </a:spcBef>
            </a:pPr>
            <a:r>
              <a:rPr lang="de-DE" altLang="de-DE" sz="1600" dirty="0">
                <a:latin typeface="Abadi MT Condensed Light"/>
              </a:rPr>
              <a:t>  Zielgruppen</a:t>
            </a:r>
          </a:p>
          <a:p>
            <a:pPr eaLnBrk="1" hangingPunct="1">
              <a:spcBef>
                <a:spcPct val="50000"/>
              </a:spcBef>
            </a:pPr>
            <a:r>
              <a:rPr lang="de-DE" altLang="de-DE" sz="1600" dirty="0">
                <a:latin typeface="Abadi MT Condensed Light"/>
              </a:rPr>
              <a:t>  Wettbewerb / „Konkurrenz“</a:t>
            </a:r>
          </a:p>
          <a:p>
            <a:pPr eaLnBrk="1" hangingPunct="1">
              <a:spcBef>
                <a:spcPct val="50000"/>
              </a:spcBef>
            </a:pPr>
            <a:r>
              <a:rPr lang="de-DE" altLang="de-DE" sz="1600" dirty="0">
                <a:latin typeface="Abadi MT Condensed Light"/>
              </a:rPr>
              <a:t>  Außenwirkung </a:t>
            </a:r>
          </a:p>
          <a:p>
            <a:pPr eaLnBrk="1" hangingPunct="1">
              <a:spcBef>
                <a:spcPct val="50000"/>
              </a:spcBef>
            </a:pPr>
            <a:r>
              <a:rPr lang="de-DE" altLang="de-DE" sz="1600" dirty="0">
                <a:latin typeface="Abadi MT Condensed Light"/>
              </a:rPr>
              <a:t>  </a:t>
            </a:r>
            <a:r>
              <a:rPr lang="de-DE" altLang="de-DE" sz="1600" dirty="0" smtClean="0">
                <a:latin typeface="Abadi MT Condensed Light"/>
              </a:rPr>
              <a:t>…etc</a:t>
            </a:r>
            <a:r>
              <a:rPr lang="de-DE" altLang="de-DE" sz="1600" dirty="0">
                <a:latin typeface="Abadi MT Condensed Light"/>
              </a:rPr>
              <a:t>. </a:t>
            </a:r>
            <a:endParaRPr lang="de-DE" altLang="de-DE" sz="1600" b="0" dirty="0">
              <a:latin typeface="Abadi MT Condensed Light"/>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9159">
                                            <p:txEl>
                                              <p:pRg st="0" end="0"/>
                                            </p:txEl>
                                          </p:spTgt>
                                        </p:tgtEl>
                                        <p:attrNameLst>
                                          <p:attrName>style.visibility</p:attrName>
                                        </p:attrNameLst>
                                      </p:cBhvr>
                                      <p:to>
                                        <p:strVal val="visible"/>
                                      </p:to>
                                    </p:set>
                                    <p:anim calcmode="lin" valueType="num">
                                      <p:cBhvr additive="base">
                                        <p:cTn id="7" dur="500" fill="hold"/>
                                        <p:tgtEl>
                                          <p:spTgt spid="491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91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9159">
                                            <p:txEl>
                                              <p:pRg st="1" end="1"/>
                                            </p:txEl>
                                          </p:spTgt>
                                        </p:tgtEl>
                                        <p:attrNameLst>
                                          <p:attrName>style.visibility</p:attrName>
                                        </p:attrNameLst>
                                      </p:cBhvr>
                                      <p:to>
                                        <p:strVal val="visible"/>
                                      </p:to>
                                    </p:set>
                                    <p:anim calcmode="lin" valueType="num">
                                      <p:cBhvr additive="base">
                                        <p:cTn id="13" dur="500" fill="hold"/>
                                        <p:tgtEl>
                                          <p:spTgt spid="491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91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9159">
                                            <p:txEl>
                                              <p:pRg st="2" end="2"/>
                                            </p:txEl>
                                          </p:spTgt>
                                        </p:tgtEl>
                                        <p:attrNameLst>
                                          <p:attrName>style.visibility</p:attrName>
                                        </p:attrNameLst>
                                      </p:cBhvr>
                                      <p:to>
                                        <p:strVal val="visible"/>
                                      </p:to>
                                    </p:set>
                                    <p:anim calcmode="lin" valueType="num">
                                      <p:cBhvr additive="base">
                                        <p:cTn id="19" dur="500" fill="hold"/>
                                        <p:tgtEl>
                                          <p:spTgt spid="491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91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9159">
                                            <p:txEl>
                                              <p:pRg st="3" end="3"/>
                                            </p:txEl>
                                          </p:spTgt>
                                        </p:tgtEl>
                                        <p:attrNameLst>
                                          <p:attrName>style.visibility</p:attrName>
                                        </p:attrNameLst>
                                      </p:cBhvr>
                                      <p:to>
                                        <p:strVal val="visible"/>
                                      </p:to>
                                    </p:set>
                                    <p:anim calcmode="lin" valueType="num">
                                      <p:cBhvr additive="base">
                                        <p:cTn id="25" dur="500" fill="hold"/>
                                        <p:tgtEl>
                                          <p:spTgt spid="491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915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49159">
                                            <p:txEl>
                                              <p:pRg st="4" end="4"/>
                                            </p:txEl>
                                          </p:spTgt>
                                        </p:tgtEl>
                                        <p:attrNameLst>
                                          <p:attrName>style.visibility</p:attrName>
                                        </p:attrNameLst>
                                      </p:cBhvr>
                                      <p:to>
                                        <p:strVal val="visible"/>
                                      </p:to>
                                    </p:set>
                                    <p:anim calcmode="lin" valueType="num">
                                      <p:cBhvr additive="base">
                                        <p:cTn id="29" dur="500" fill="hold"/>
                                        <p:tgtEl>
                                          <p:spTgt spid="4915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91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9157"/>
                                        </p:tgtEl>
                                        <p:attrNameLst>
                                          <p:attrName>style.visibility</p:attrName>
                                        </p:attrNameLst>
                                      </p:cBhvr>
                                      <p:to>
                                        <p:strVal val="visible"/>
                                      </p:to>
                                    </p:set>
                                    <p:anim calcmode="lin" valueType="num">
                                      <p:cBhvr additive="base">
                                        <p:cTn id="35" dur="500" fill="hold"/>
                                        <p:tgtEl>
                                          <p:spTgt spid="49157"/>
                                        </p:tgtEl>
                                        <p:attrNameLst>
                                          <p:attrName>ppt_x</p:attrName>
                                        </p:attrNameLst>
                                      </p:cBhvr>
                                      <p:tavLst>
                                        <p:tav tm="0">
                                          <p:val>
                                            <p:strVal val="#ppt_x"/>
                                          </p:val>
                                        </p:tav>
                                        <p:tav tm="100000">
                                          <p:val>
                                            <p:strVal val="#ppt_x"/>
                                          </p:val>
                                        </p:tav>
                                      </p:tavLst>
                                    </p:anim>
                                    <p:anim calcmode="lin" valueType="num">
                                      <p:cBhvr additive="base">
                                        <p:cTn id="36" dur="500" fill="hold"/>
                                        <p:tgtEl>
                                          <p:spTgt spid="491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Recherchearten: </a:t>
            </a:r>
          </a:p>
        </p:txBody>
      </p:sp>
      <p:sp>
        <p:nvSpPr>
          <p:cNvPr id="29699"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3.1 Analytischer Block </a:t>
            </a:r>
          </a:p>
        </p:txBody>
      </p:sp>
      <p:sp>
        <p:nvSpPr>
          <p:cNvPr id="50180" name="Text Box 4"/>
          <p:cNvSpPr txBox="1">
            <a:spLocks noChangeArrowheads="1"/>
          </p:cNvSpPr>
          <p:nvPr/>
        </p:nvSpPr>
        <p:spPr bwMode="auto">
          <a:xfrm>
            <a:off x="838200" y="2286000"/>
            <a:ext cx="59436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AutoNum type="alphaLcParenR"/>
            </a:pPr>
            <a:r>
              <a:rPr lang="de-DE" altLang="de-DE"/>
              <a:t>Sekundärrecherche</a:t>
            </a:r>
          </a:p>
          <a:p>
            <a:pPr eaLnBrk="1" hangingPunct="1">
              <a:buFontTx/>
              <a:buNone/>
            </a:pPr>
            <a:r>
              <a:rPr lang="de-DE" altLang="de-DE"/>
              <a:t>	</a:t>
            </a:r>
            <a:r>
              <a:rPr lang="de-DE" altLang="de-DE" b="0"/>
              <a:t>- z.B. Internet, Fachliteratur, </a:t>
            </a:r>
          </a:p>
          <a:p>
            <a:pPr eaLnBrk="1" hangingPunct="1">
              <a:buFontTx/>
              <a:buNone/>
            </a:pPr>
            <a:r>
              <a:rPr lang="de-DE" altLang="de-DE" b="0"/>
              <a:t>	- z.B. Markt- und Meinungsforschung, </a:t>
            </a:r>
          </a:p>
          <a:p>
            <a:pPr eaLnBrk="1" hangingPunct="1">
              <a:buFontTx/>
              <a:buNone/>
            </a:pPr>
            <a:r>
              <a:rPr lang="de-DE" altLang="de-DE" b="0"/>
              <a:t>	- z.B. Medienpräsenz etc. </a:t>
            </a:r>
            <a:br>
              <a:rPr lang="de-DE" altLang="de-DE" b="0"/>
            </a:br>
            <a:endParaRPr lang="de-DE" altLang="de-DE" b="0"/>
          </a:p>
        </p:txBody>
      </p:sp>
      <p:sp>
        <p:nvSpPr>
          <p:cNvPr id="50181" name="Text Box 5"/>
          <p:cNvSpPr txBox="1">
            <a:spLocks noChangeArrowheads="1"/>
          </p:cNvSpPr>
          <p:nvPr/>
        </p:nvSpPr>
        <p:spPr bwMode="auto">
          <a:xfrm>
            <a:off x="838200" y="3886200"/>
            <a:ext cx="60960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dirty="0"/>
              <a:t>b)     Primärrecherche</a:t>
            </a:r>
          </a:p>
          <a:p>
            <a:pPr eaLnBrk="1" hangingPunct="1">
              <a:buFontTx/>
              <a:buNone/>
            </a:pPr>
            <a:r>
              <a:rPr lang="de-DE" altLang="de-DE" b="0" dirty="0"/>
              <a:t>        - z.B. Expertenmeinung einholen</a:t>
            </a:r>
          </a:p>
          <a:p>
            <a:pPr eaLnBrk="1" hangingPunct="1">
              <a:buFontTx/>
              <a:buNone/>
            </a:pPr>
            <a:r>
              <a:rPr lang="de-DE" altLang="de-DE" b="0" dirty="0"/>
              <a:t>        - Gespräche mit den Zielgruppen führen</a:t>
            </a:r>
          </a:p>
          <a:p>
            <a:pPr eaLnBrk="1" hangingPunct="1">
              <a:buFontTx/>
              <a:buNone/>
            </a:pPr>
            <a:r>
              <a:rPr lang="de-DE" altLang="de-DE" b="0" dirty="0"/>
              <a:t>        - Umfeld </a:t>
            </a:r>
            <a:r>
              <a:rPr lang="de-DE" altLang="de-DE" b="0" dirty="0" smtClean="0"/>
              <a:t>analysieren</a:t>
            </a:r>
            <a:endParaRPr lang="de-DE" altLang="de-DE" b="0" dirty="0"/>
          </a:p>
          <a:p>
            <a:pPr eaLnBrk="1" hangingPunct="1">
              <a:buFontTx/>
              <a:buNone/>
            </a:pPr>
            <a:r>
              <a:rPr lang="de-DE" altLang="de-DE" b="0" dirty="0"/>
              <a:t>        - Umfragen </a:t>
            </a:r>
          </a:p>
        </p:txBody>
      </p:sp>
      <p:sp>
        <p:nvSpPr>
          <p:cNvPr id="50183" name="Text Box 7"/>
          <p:cNvSpPr txBox="1">
            <a:spLocks noChangeArrowheads="1"/>
          </p:cNvSpPr>
          <p:nvPr/>
        </p:nvSpPr>
        <p:spPr bwMode="auto">
          <a:xfrm>
            <a:off x="0" y="5949280"/>
            <a:ext cx="9144000" cy="461665"/>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Warum erst Sekundärrecherche? Weil diese eher auf allgemeinere Informationen abzielt und in der Regel mit weniger Aufwand verbunden ist</a:t>
            </a:r>
            <a:r>
              <a:rPr lang="de-DE" altLang="de-DE" sz="1200" dirty="0" smtClean="0">
                <a:solidFill>
                  <a:schemeClr val="bg1"/>
                </a:solidFill>
                <a:latin typeface="Abadi MT Condensed Light"/>
              </a:rPr>
              <a:t>. Sie </a:t>
            </a:r>
            <a:r>
              <a:rPr lang="de-DE" altLang="de-DE" sz="1200" dirty="0">
                <a:solidFill>
                  <a:schemeClr val="bg1"/>
                </a:solidFill>
                <a:latin typeface="Abadi MT Condensed Light"/>
              </a:rPr>
              <a:t>ist </a:t>
            </a:r>
            <a:r>
              <a:rPr lang="de-DE" altLang="de-DE" sz="1200" dirty="0" smtClean="0">
                <a:solidFill>
                  <a:schemeClr val="bg1"/>
                </a:solidFill>
                <a:latin typeface="Abadi MT Condensed Light"/>
              </a:rPr>
              <a:t>als </a:t>
            </a:r>
            <a:r>
              <a:rPr lang="de-DE" altLang="de-DE" sz="1200" dirty="0">
                <a:solidFill>
                  <a:schemeClr val="bg1"/>
                </a:solidFill>
                <a:latin typeface="Abadi MT Condensed Light"/>
              </a:rPr>
              <a:t>Vorarbeit für die Ermittlung </a:t>
            </a:r>
            <a:r>
              <a:rPr lang="de-DE" altLang="de-DE" sz="1200" dirty="0" smtClean="0">
                <a:solidFill>
                  <a:schemeClr val="bg1"/>
                </a:solidFill>
                <a:latin typeface="Abadi MT Condensed Light"/>
              </a:rPr>
              <a:t>konkreter.  </a:t>
            </a:r>
            <a:endParaRPr lang="de-DE" altLang="de-DE" sz="1200" dirty="0">
              <a:solidFill>
                <a:schemeClr val="bg1"/>
              </a:solidFill>
              <a:latin typeface="Abadi MT Condensed Light"/>
            </a:endParaRP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additive="base">
                                        <p:cTn id="7" dur="500" fill="hold"/>
                                        <p:tgtEl>
                                          <p:spTgt spid="50180"/>
                                        </p:tgtEl>
                                        <p:attrNameLst>
                                          <p:attrName>ppt_x</p:attrName>
                                        </p:attrNameLst>
                                      </p:cBhvr>
                                      <p:tavLst>
                                        <p:tav tm="0">
                                          <p:val>
                                            <p:strVal val="0-#ppt_w/2"/>
                                          </p:val>
                                        </p:tav>
                                        <p:tav tm="100000">
                                          <p:val>
                                            <p:strVal val="#ppt_x"/>
                                          </p:val>
                                        </p:tav>
                                      </p:tavLst>
                                    </p:anim>
                                    <p:anim calcmode="lin" valueType="num">
                                      <p:cBhvr additive="base">
                                        <p:cTn id="8" dur="500" fill="hold"/>
                                        <p:tgtEl>
                                          <p:spTgt spid="501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81"/>
                                        </p:tgtEl>
                                        <p:attrNameLst>
                                          <p:attrName>style.visibility</p:attrName>
                                        </p:attrNameLst>
                                      </p:cBhvr>
                                      <p:to>
                                        <p:strVal val="visible"/>
                                      </p:to>
                                    </p:set>
                                    <p:anim calcmode="lin" valueType="num">
                                      <p:cBhvr additive="base">
                                        <p:cTn id="13" dur="500" fill="hold"/>
                                        <p:tgtEl>
                                          <p:spTgt spid="50181"/>
                                        </p:tgtEl>
                                        <p:attrNameLst>
                                          <p:attrName>ppt_x</p:attrName>
                                        </p:attrNameLst>
                                      </p:cBhvr>
                                      <p:tavLst>
                                        <p:tav tm="0">
                                          <p:val>
                                            <p:strVal val="0-#ppt_w/2"/>
                                          </p:val>
                                        </p:tav>
                                        <p:tav tm="100000">
                                          <p:val>
                                            <p:strVal val="#ppt_x"/>
                                          </p:val>
                                        </p:tav>
                                      </p:tavLst>
                                    </p:anim>
                                    <p:anim calcmode="lin" valueType="num">
                                      <p:cBhvr additive="base">
                                        <p:cTn id="14" dur="500" fill="hold"/>
                                        <p:tgtEl>
                                          <p:spTgt spid="501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183"/>
                                        </p:tgtEl>
                                        <p:attrNameLst>
                                          <p:attrName>style.visibility</p:attrName>
                                        </p:attrNameLst>
                                      </p:cBhvr>
                                      <p:to>
                                        <p:strVal val="visible"/>
                                      </p:to>
                                    </p:set>
                                    <p:anim calcmode="lin" valueType="num">
                                      <p:cBhvr additive="base">
                                        <p:cTn id="19" dur="500" fill="hold"/>
                                        <p:tgtEl>
                                          <p:spTgt spid="50183"/>
                                        </p:tgtEl>
                                        <p:attrNameLst>
                                          <p:attrName>ppt_x</p:attrName>
                                        </p:attrNameLst>
                                      </p:cBhvr>
                                      <p:tavLst>
                                        <p:tav tm="0">
                                          <p:val>
                                            <p:strVal val="#ppt_x"/>
                                          </p:val>
                                        </p:tav>
                                        <p:tav tm="100000">
                                          <p:val>
                                            <p:strVal val="#ppt_x"/>
                                          </p:val>
                                        </p:tav>
                                      </p:tavLst>
                                    </p:anim>
                                    <p:anim calcmode="lin" valueType="num">
                                      <p:cBhvr additive="base">
                                        <p:cTn id="20" dur="500" fill="hold"/>
                                        <p:tgtEl>
                                          <p:spTgt spid="50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utoUpdateAnimBg="0"/>
      <p:bldP spid="50181" grpId="0" autoUpdateAnimBg="0"/>
      <p:bldP spid="50183"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838200" y="1752600"/>
            <a:ext cx="784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solidFill>
                  <a:schemeClr val="bg1">
                    <a:lumMod val="50000"/>
                  </a:schemeClr>
                </a:solidFill>
                <a:latin typeface="Abadi MT Condensed Light"/>
              </a:rPr>
              <a:t>Stärken – Schwächen – Chancen – Risiken (SWOT-Analyse):</a:t>
            </a:r>
          </a:p>
        </p:txBody>
      </p:sp>
      <p:sp>
        <p:nvSpPr>
          <p:cNvPr id="31747"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3.1 Analytischer Block</a:t>
            </a:r>
            <a:endParaRPr lang="de-DE" altLang="de-DE" sz="2800" dirty="0">
              <a:solidFill>
                <a:srgbClr val="C00000"/>
              </a:solidFill>
              <a:latin typeface="Abadi MT Condensed Light"/>
            </a:endParaRPr>
          </a:p>
        </p:txBody>
      </p:sp>
      <p:sp>
        <p:nvSpPr>
          <p:cNvPr id="51206" name="Text Box 6"/>
          <p:cNvSpPr txBox="1">
            <a:spLocks noChangeArrowheads="1"/>
          </p:cNvSpPr>
          <p:nvPr/>
        </p:nvSpPr>
        <p:spPr bwMode="auto">
          <a:xfrm>
            <a:off x="990600" y="2362200"/>
            <a:ext cx="3429000" cy="176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600" dirty="0" smtClean="0">
                <a:latin typeface="Abadi MT Condensed Light"/>
              </a:rPr>
              <a:t>Stärken/</a:t>
            </a:r>
            <a:r>
              <a:rPr lang="de-DE" altLang="de-DE" sz="1600" dirty="0" err="1" smtClean="0">
                <a:latin typeface="Abadi MT Condensed Light"/>
              </a:rPr>
              <a:t>Strengths</a:t>
            </a:r>
            <a:endParaRPr lang="de-DE" altLang="de-DE" sz="1600" b="0" dirty="0">
              <a:latin typeface="Abadi MT Condensed Light"/>
            </a:endParaRPr>
          </a:p>
          <a:p>
            <a:pPr eaLnBrk="1" hangingPunct="1">
              <a:buFontTx/>
              <a:buNone/>
            </a:pPr>
            <a:r>
              <a:rPr lang="de-DE" altLang="de-DE" sz="1400" b="0" i="1" dirty="0" smtClean="0">
                <a:latin typeface="Abadi MT Condensed Light"/>
              </a:rPr>
              <a:t>Bezug</a:t>
            </a:r>
            <a:r>
              <a:rPr lang="de-DE" altLang="de-DE" sz="1400" b="0" i="1" dirty="0">
                <a:latin typeface="Abadi MT Condensed Light"/>
              </a:rPr>
              <a:t>: interne Faktoren der Organisation </a:t>
            </a:r>
          </a:p>
          <a:p>
            <a:pPr eaLnBrk="1" hangingPunct="1">
              <a:buFontTx/>
              <a:buNone/>
            </a:pPr>
            <a:r>
              <a:rPr lang="de-DE" altLang="de-DE" sz="1400" b="0" dirty="0">
                <a:latin typeface="Abadi MT Condensed Light"/>
              </a:rPr>
              <a:t>- </a:t>
            </a:r>
            <a:r>
              <a:rPr lang="de-DE" altLang="de-DE" sz="1400" b="0" dirty="0" smtClean="0">
                <a:latin typeface="Abadi MT Condensed Light"/>
              </a:rPr>
              <a:t>wo </a:t>
            </a:r>
            <a:r>
              <a:rPr lang="de-DE" altLang="de-DE" sz="1400" b="0" dirty="0">
                <a:latin typeface="Abadi MT Condensed Light"/>
              </a:rPr>
              <a:t>haben wir herausragende </a:t>
            </a:r>
            <a:br>
              <a:rPr lang="de-DE" altLang="de-DE" sz="1400" b="0" dirty="0">
                <a:latin typeface="Abadi MT Condensed Light"/>
              </a:rPr>
            </a:br>
            <a:r>
              <a:rPr lang="de-DE" altLang="de-DE" sz="1400" b="0" dirty="0">
                <a:latin typeface="Abadi MT Condensed Light"/>
              </a:rPr>
              <a:t>   Angebote?</a:t>
            </a:r>
          </a:p>
          <a:p>
            <a:pPr eaLnBrk="1" hangingPunct="1">
              <a:buFontTx/>
              <a:buNone/>
            </a:pPr>
            <a:r>
              <a:rPr lang="de-DE" altLang="de-DE" sz="1400" b="0" dirty="0">
                <a:latin typeface="Abadi MT Condensed Light"/>
              </a:rPr>
              <a:t>- </a:t>
            </a:r>
            <a:r>
              <a:rPr lang="de-DE" altLang="de-DE" sz="1400" b="0" dirty="0" smtClean="0">
                <a:latin typeface="Abadi MT Condensed Light"/>
              </a:rPr>
              <a:t>wo </a:t>
            </a:r>
            <a:r>
              <a:rPr lang="de-DE" altLang="de-DE" sz="1400" b="0" dirty="0">
                <a:latin typeface="Abadi MT Condensed Light"/>
              </a:rPr>
              <a:t>sind wir besser als die </a:t>
            </a:r>
            <a:br>
              <a:rPr lang="de-DE" altLang="de-DE" sz="1400" b="0" dirty="0">
                <a:latin typeface="Abadi MT Condensed Light"/>
              </a:rPr>
            </a:br>
            <a:r>
              <a:rPr lang="de-DE" altLang="de-DE" sz="1400" b="0" dirty="0">
                <a:latin typeface="Abadi MT Condensed Light"/>
              </a:rPr>
              <a:t>   Anderen? </a:t>
            </a:r>
          </a:p>
        </p:txBody>
      </p:sp>
      <p:sp>
        <p:nvSpPr>
          <p:cNvPr id="51207" name="Text Box 7"/>
          <p:cNvSpPr txBox="1">
            <a:spLocks noChangeArrowheads="1"/>
          </p:cNvSpPr>
          <p:nvPr/>
        </p:nvSpPr>
        <p:spPr bwMode="auto">
          <a:xfrm>
            <a:off x="4572000" y="2362200"/>
            <a:ext cx="3429000" cy="132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600" dirty="0" smtClean="0">
                <a:latin typeface="Abadi MT Condensed Light"/>
              </a:rPr>
              <a:t>Schwächen/</a:t>
            </a:r>
            <a:r>
              <a:rPr lang="de-DE" altLang="de-DE" sz="1600" dirty="0" err="1" smtClean="0">
                <a:latin typeface="Abadi MT Condensed Light"/>
              </a:rPr>
              <a:t>Weakness</a:t>
            </a:r>
            <a:endParaRPr lang="de-DE" altLang="de-DE" sz="1600" dirty="0">
              <a:latin typeface="Abadi MT Condensed Light"/>
            </a:endParaRPr>
          </a:p>
          <a:p>
            <a:pPr eaLnBrk="1" hangingPunct="1">
              <a:buFontTx/>
              <a:buNone/>
            </a:pPr>
            <a:r>
              <a:rPr lang="de-DE" altLang="de-DE" sz="1400" b="0" i="1" dirty="0">
                <a:latin typeface="Abadi MT Condensed Light"/>
              </a:rPr>
              <a:t>Interne Faktoren </a:t>
            </a:r>
            <a:endParaRPr lang="de-DE" altLang="de-DE" sz="1400" b="0" dirty="0">
              <a:latin typeface="Abadi MT Condensed Light"/>
            </a:endParaRPr>
          </a:p>
          <a:p>
            <a:pPr eaLnBrk="1" hangingPunct="1">
              <a:buFontTx/>
              <a:buChar char="-"/>
            </a:pPr>
            <a:r>
              <a:rPr lang="de-DE" altLang="de-DE" sz="1400" b="0" dirty="0">
                <a:latin typeface="Abadi MT Condensed Light"/>
              </a:rPr>
              <a:t> wo sind wir schlechter als die </a:t>
            </a:r>
            <a:br>
              <a:rPr lang="de-DE" altLang="de-DE" sz="1400" b="0" dirty="0">
                <a:latin typeface="Abadi MT Condensed Light"/>
              </a:rPr>
            </a:br>
            <a:r>
              <a:rPr lang="de-DE" altLang="de-DE" sz="1400" b="0" dirty="0">
                <a:latin typeface="Abadi MT Condensed Light"/>
              </a:rPr>
              <a:t>  anderen? </a:t>
            </a:r>
          </a:p>
          <a:p>
            <a:pPr eaLnBrk="1" hangingPunct="1">
              <a:buFontTx/>
              <a:buChar char="-"/>
            </a:pPr>
            <a:r>
              <a:rPr lang="de-DE" altLang="de-DE" sz="1400" b="0" dirty="0">
                <a:latin typeface="Abadi MT Condensed Light"/>
              </a:rPr>
              <a:t> wo sind unsere realen Probleme?</a:t>
            </a:r>
          </a:p>
        </p:txBody>
      </p:sp>
      <p:sp>
        <p:nvSpPr>
          <p:cNvPr id="51208" name="Text Box 8"/>
          <p:cNvSpPr txBox="1">
            <a:spLocks noChangeArrowheads="1"/>
          </p:cNvSpPr>
          <p:nvPr/>
        </p:nvSpPr>
        <p:spPr bwMode="auto">
          <a:xfrm>
            <a:off x="990600" y="4169171"/>
            <a:ext cx="35052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800" dirty="0" smtClean="0">
                <a:latin typeface="Abadi MT Condensed Light"/>
              </a:rPr>
              <a:t>Chancen/</a:t>
            </a:r>
            <a:r>
              <a:rPr lang="de-DE" altLang="de-DE" sz="1800" dirty="0" err="1" smtClean="0">
                <a:latin typeface="Abadi MT Condensed Light"/>
              </a:rPr>
              <a:t>Opportunities</a:t>
            </a:r>
            <a:endParaRPr lang="de-DE" altLang="de-DE" sz="1800" dirty="0">
              <a:latin typeface="Abadi MT Condensed Light"/>
            </a:endParaRPr>
          </a:p>
          <a:p>
            <a:pPr eaLnBrk="1" hangingPunct="1">
              <a:buFontTx/>
              <a:buNone/>
            </a:pPr>
            <a:r>
              <a:rPr lang="de-DE" altLang="de-DE" sz="1400" b="0" i="1" dirty="0">
                <a:latin typeface="Abadi MT Condensed Light"/>
              </a:rPr>
              <a:t>Bezieht sich auf die externen </a:t>
            </a:r>
            <a:r>
              <a:rPr lang="de-DE" altLang="de-DE" sz="1400" b="0" i="1" dirty="0" smtClean="0">
                <a:latin typeface="Abadi MT Condensed Light"/>
              </a:rPr>
              <a:t>Faktoren: </a:t>
            </a:r>
            <a:r>
              <a:rPr lang="de-DE" altLang="de-DE" sz="1400" b="0" i="1" dirty="0">
                <a:latin typeface="Abadi MT Condensed Light"/>
              </a:rPr>
              <a:t>Umfeld, Wettbewerb usw. </a:t>
            </a:r>
          </a:p>
          <a:p>
            <a:pPr eaLnBrk="1" hangingPunct="1">
              <a:buFontTx/>
              <a:buNone/>
            </a:pPr>
            <a:r>
              <a:rPr lang="de-DE" altLang="de-DE" sz="1400" b="0" dirty="0">
                <a:latin typeface="Abadi MT Condensed Light"/>
              </a:rPr>
              <a:t>Handlungsbedarf: Hier lässt sich etwas im Umfeld bewegen</a:t>
            </a:r>
          </a:p>
        </p:txBody>
      </p:sp>
      <p:sp>
        <p:nvSpPr>
          <p:cNvPr id="51209" name="Text Box 9"/>
          <p:cNvSpPr txBox="1">
            <a:spLocks noChangeArrowheads="1"/>
          </p:cNvSpPr>
          <p:nvPr/>
        </p:nvSpPr>
        <p:spPr bwMode="auto">
          <a:xfrm>
            <a:off x="4595192" y="4169171"/>
            <a:ext cx="3505200" cy="134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800" dirty="0" smtClean="0">
                <a:latin typeface="Abadi MT Condensed Light"/>
              </a:rPr>
              <a:t>Risiken/</a:t>
            </a:r>
            <a:r>
              <a:rPr lang="de-DE" altLang="de-DE" sz="1800" dirty="0" err="1" smtClean="0">
                <a:latin typeface="Abadi MT Condensed Light"/>
              </a:rPr>
              <a:t>Threats</a:t>
            </a:r>
            <a:endParaRPr lang="de-DE" altLang="de-DE" sz="1800" dirty="0">
              <a:latin typeface="Abadi MT Condensed Light"/>
            </a:endParaRPr>
          </a:p>
          <a:p>
            <a:pPr eaLnBrk="1" hangingPunct="1">
              <a:buFontTx/>
              <a:buNone/>
            </a:pPr>
            <a:r>
              <a:rPr lang="de-DE" altLang="de-DE" sz="1400" b="0" i="1" dirty="0" smtClean="0">
                <a:latin typeface="Abadi MT Condensed Light"/>
              </a:rPr>
              <a:t>externen Faktoren:</a:t>
            </a:r>
          </a:p>
          <a:p>
            <a:pPr eaLnBrk="1" hangingPunct="1">
              <a:buFontTx/>
              <a:buNone/>
            </a:pPr>
            <a:r>
              <a:rPr lang="de-DE" altLang="de-DE" sz="1400" b="0" i="1" dirty="0" smtClean="0">
                <a:latin typeface="Abadi MT Condensed Light"/>
              </a:rPr>
              <a:t>Umfeld</a:t>
            </a:r>
            <a:r>
              <a:rPr lang="de-DE" altLang="de-DE" sz="1400" b="0" i="1" dirty="0">
                <a:latin typeface="Abadi MT Condensed Light"/>
              </a:rPr>
              <a:t>, Wettbewerb usw</a:t>
            </a:r>
            <a:r>
              <a:rPr lang="de-DE" altLang="de-DE" sz="1400" b="0" dirty="0">
                <a:latin typeface="Abadi MT Condensed Light"/>
              </a:rPr>
              <a:t>. </a:t>
            </a:r>
          </a:p>
          <a:p>
            <a:pPr eaLnBrk="1" hangingPunct="1">
              <a:buFontTx/>
              <a:buNone/>
            </a:pPr>
            <a:r>
              <a:rPr lang="de-DE" altLang="de-DE" sz="1400" b="0" dirty="0">
                <a:latin typeface="Abadi MT Condensed Light"/>
              </a:rPr>
              <a:t>Vorsicht, hier laufen wir Gefahr, unterzugehen</a:t>
            </a:r>
            <a:r>
              <a:rPr lang="de-DE" altLang="de-DE" sz="1400" b="0" dirty="0" smtClean="0">
                <a:latin typeface="Abadi MT Condensed Light"/>
              </a:rPr>
              <a:t>!</a:t>
            </a:r>
            <a:endParaRPr lang="de-DE" altLang="de-DE" sz="1400" b="0" dirty="0">
              <a:latin typeface="Abadi MT Condensed Light"/>
            </a:endParaRPr>
          </a:p>
        </p:txBody>
      </p:sp>
      <p:grpSp>
        <p:nvGrpSpPr>
          <p:cNvPr id="3" name="Gruppieren 2"/>
          <p:cNvGrpSpPr/>
          <p:nvPr/>
        </p:nvGrpSpPr>
        <p:grpSpPr>
          <a:xfrm>
            <a:off x="990600" y="2667000"/>
            <a:ext cx="7010400" cy="2743200"/>
            <a:chOff x="990600" y="2667000"/>
            <a:chExt cx="7010400" cy="2743200"/>
          </a:xfrm>
        </p:grpSpPr>
        <p:sp>
          <p:nvSpPr>
            <p:cNvPr id="31752" name="Line 10"/>
            <p:cNvSpPr>
              <a:spLocks noChangeShapeType="1"/>
            </p:cNvSpPr>
            <p:nvPr/>
          </p:nvSpPr>
          <p:spPr bwMode="auto">
            <a:xfrm>
              <a:off x="990600" y="4114800"/>
              <a:ext cx="701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1753" name="Line 11"/>
            <p:cNvSpPr>
              <a:spLocks noChangeShapeType="1"/>
            </p:cNvSpPr>
            <p:nvPr/>
          </p:nvSpPr>
          <p:spPr bwMode="auto">
            <a:xfrm>
              <a:off x="4419600" y="26670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51213" name="Text Box 13"/>
          <p:cNvSpPr txBox="1">
            <a:spLocks noChangeArrowheads="1"/>
          </p:cNvSpPr>
          <p:nvPr/>
        </p:nvSpPr>
        <p:spPr bwMode="auto">
          <a:xfrm>
            <a:off x="0" y="5760865"/>
            <a:ext cx="9144000" cy="831850"/>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Vorgehensweise: zunächst alle Stärken/Schwächen/Chancen/Risiken sammeln, dann die unwichtigen wieder streichen. Praktikabel wäre es, die SWOT-Analyse auf max. 4-5 Punkte pro Feld zu verdichten. Wenn es schwierig ist, zwischen Stärken/Chancen und Schwächen/Risiken zu differenzieren, ist auch eine reine Stärken – Schwächen – Analyse möglich. Wichtig: Konzentration auf Faktoren, die für die </a:t>
            </a:r>
            <a:r>
              <a:rPr lang="de-DE" altLang="de-DE" sz="1200" u="sng" dirty="0">
                <a:solidFill>
                  <a:schemeClr val="bg1"/>
                </a:solidFill>
                <a:latin typeface="Abadi MT Condensed Light"/>
              </a:rPr>
              <a:t>Kommunikation </a:t>
            </a:r>
            <a:r>
              <a:rPr lang="de-DE" altLang="de-DE" sz="1200" dirty="0">
                <a:solidFill>
                  <a:schemeClr val="bg1"/>
                </a:solidFill>
                <a:latin typeface="Abadi MT Condensed Light"/>
              </a:rPr>
              <a:t>relevant sind</a:t>
            </a:r>
            <a:r>
              <a:rPr lang="de-DE" altLang="de-DE" sz="1200" dirty="0" smtClean="0">
                <a:solidFill>
                  <a:schemeClr val="bg1"/>
                </a:solidFill>
                <a:latin typeface="Abadi MT Condensed Light"/>
              </a:rPr>
              <a:t>!</a:t>
            </a:r>
            <a:endParaRPr lang="de-DE" altLang="de-DE" sz="1200" dirty="0">
              <a:solidFill>
                <a:schemeClr val="bg1"/>
              </a:solidFill>
              <a:latin typeface="Abadi MT Condensed Light"/>
            </a:endParaRPr>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additive="base">
                                        <p:cTn id="7" dur="500" fill="hold"/>
                                        <p:tgtEl>
                                          <p:spTgt spid="51206"/>
                                        </p:tgtEl>
                                        <p:attrNameLst>
                                          <p:attrName>ppt_x</p:attrName>
                                        </p:attrNameLst>
                                      </p:cBhvr>
                                      <p:tavLst>
                                        <p:tav tm="0">
                                          <p:val>
                                            <p:strVal val="0-#ppt_w/2"/>
                                          </p:val>
                                        </p:tav>
                                        <p:tav tm="100000">
                                          <p:val>
                                            <p:strVal val="#ppt_x"/>
                                          </p:val>
                                        </p:tav>
                                      </p:tavLst>
                                    </p:anim>
                                    <p:anim calcmode="lin" valueType="num">
                                      <p:cBhvr additive="base">
                                        <p:cTn id="8" dur="500" fill="hold"/>
                                        <p:tgtEl>
                                          <p:spTgt spid="512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1207"/>
                                        </p:tgtEl>
                                        <p:attrNameLst>
                                          <p:attrName>style.visibility</p:attrName>
                                        </p:attrNameLst>
                                      </p:cBhvr>
                                      <p:to>
                                        <p:strVal val="visible"/>
                                      </p:to>
                                    </p:set>
                                    <p:anim calcmode="lin" valueType="num">
                                      <p:cBhvr additive="base">
                                        <p:cTn id="13" dur="500" fill="hold"/>
                                        <p:tgtEl>
                                          <p:spTgt spid="51207"/>
                                        </p:tgtEl>
                                        <p:attrNameLst>
                                          <p:attrName>ppt_x</p:attrName>
                                        </p:attrNameLst>
                                      </p:cBhvr>
                                      <p:tavLst>
                                        <p:tav tm="0">
                                          <p:val>
                                            <p:strVal val="1+#ppt_w/2"/>
                                          </p:val>
                                        </p:tav>
                                        <p:tav tm="100000">
                                          <p:val>
                                            <p:strVal val="#ppt_x"/>
                                          </p:val>
                                        </p:tav>
                                      </p:tavLst>
                                    </p:anim>
                                    <p:anim calcmode="lin" valueType="num">
                                      <p:cBhvr additive="base">
                                        <p:cTn id="14" dur="500" fill="hold"/>
                                        <p:tgtEl>
                                          <p:spTgt spid="5120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8"/>
                                        </p:tgtEl>
                                        <p:attrNameLst>
                                          <p:attrName>style.visibility</p:attrName>
                                        </p:attrNameLst>
                                      </p:cBhvr>
                                      <p:to>
                                        <p:strVal val="visible"/>
                                      </p:to>
                                    </p:set>
                                    <p:anim calcmode="lin" valueType="num">
                                      <p:cBhvr additive="base">
                                        <p:cTn id="19" dur="500" fill="hold"/>
                                        <p:tgtEl>
                                          <p:spTgt spid="51208"/>
                                        </p:tgtEl>
                                        <p:attrNameLst>
                                          <p:attrName>ppt_x</p:attrName>
                                        </p:attrNameLst>
                                      </p:cBhvr>
                                      <p:tavLst>
                                        <p:tav tm="0">
                                          <p:val>
                                            <p:strVal val="0-#ppt_w/2"/>
                                          </p:val>
                                        </p:tav>
                                        <p:tav tm="100000">
                                          <p:val>
                                            <p:strVal val="#ppt_x"/>
                                          </p:val>
                                        </p:tav>
                                      </p:tavLst>
                                    </p:anim>
                                    <p:anim calcmode="lin" valueType="num">
                                      <p:cBhvr additive="base">
                                        <p:cTn id="20" dur="500" fill="hold"/>
                                        <p:tgtEl>
                                          <p:spTgt spid="5120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1209"/>
                                        </p:tgtEl>
                                        <p:attrNameLst>
                                          <p:attrName>style.visibility</p:attrName>
                                        </p:attrNameLst>
                                      </p:cBhvr>
                                      <p:to>
                                        <p:strVal val="visible"/>
                                      </p:to>
                                    </p:set>
                                    <p:anim calcmode="lin" valueType="num">
                                      <p:cBhvr additive="base">
                                        <p:cTn id="25" dur="500" fill="hold"/>
                                        <p:tgtEl>
                                          <p:spTgt spid="51209"/>
                                        </p:tgtEl>
                                        <p:attrNameLst>
                                          <p:attrName>ppt_x</p:attrName>
                                        </p:attrNameLst>
                                      </p:cBhvr>
                                      <p:tavLst>
                                        <p:tav tm="0">
                                          <p:val>
                                            <p:strVal val="1+#ppt_w/2"/>
                                          </p:val>
                                        </p:tav>
                                        <p:tav tm="100000">
                                          <p:val>
                                            <p:strVal val="#ppt_x"/>
                                          </p:val>
                                        </p:tav>
                                      </p:tavLst>
                                    </p:anim>
                                    <p:anim calcmode="lin" valueType="num">
                                      <p:cBhvr additive="base">
                                        <p:cTn id="26" dur="500" fill="hold"/>
                                        <p:tgtEl>
                                          <p:spTgt spid="5120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13"/>
                                        </p:tgtEl>
                                        <p:attrNameLst>
                                          <p:attrName>style.visibility</p:attrName>
                                        </p:attrNameLst>
                                      </p:cBhvr>
                                      <p:to>
                                        <p:strVal val="visible"/>
                                      </p:to>
                                    </p:set>
                                    <p:anim calcmode="lin" valueType="num">
                                      <p:cBhvr additive="base">
                                        <p:cTn id="31" dur="500" fill="hold"/>
                                        <p:tgtEl>
                                          <p:spTgt spid="51213"/>
                                        </p:tgtEl>
                                        <p:attrNameLst>
                                          <p:attrName>ppt_x</p:attrName>
                                        </p:attrNameLst>
                                      </p:cBhvr>
                                      <p:tavLst>
                                        <p:tav tm="0">
                                          <p:val>
                                            <p:strVal val="#ppt_x"/>
                                          </p:val>
                                        </p:tav>
                                        <p:tav tm="100000">
                                          <p:val>
                                            <p:strVal val="#ppt_x"/>
                                          </p:val>
                                        </p:tav>
                                      </p:tavLst>
                                    </p:anim>
                                    <p:anim calcmode="lin" valueType="num">
                                      <p:cBhvr additive="base">
                                        <p:cTn id="32" dur="500" fill="hold"/>
                                        <p:tgtEl>
                                          <p:spTgt spid="512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utoUpdateAnimBg="0"/>
      <p:bldP spid="51207" grpId="0" autoUpdateAnimBg="0"/>
      <p:bldP spid="51208" grpId="0" autoUpdateAnimBg="0"/>
      <p:bldP spid="51209" grpId="0" autoUpdateAnimBg="0"/>
      <p:bldP spid="51213"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838200" y="1752600"/>
            <a:ext cx="784860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Ist – Soll – Abgleich</a:t>
            </a:r>
            <a:r>
              <a:rPr lang="de-DE" altLang="de-DE" b="0" dirty="0">
                <a:solidFill>
                  <a:schemeClr val="bg1">
                    <a:lumMod val="50000"/>
                  </a:schemeClr>
                </a:solidFill>
                <a:latin typeface="Abadi MT Condensed Light"/>
              </a:rPr>
              <a:t> </a:t>
            </a:r>
            <a:r>
              <a:rPr lang="de-DE" altLang="de-DE" b="0" dirty="0">
                <a:latin typeface="Abadi MT Condensed Light"/>
              </a:rPr>
              <a:t/>
            </a:r>
            <a:br>
              <a:rPr lang="de-DE" altLang="de-DE" b="0" dirty="0">
                <a:latin typeface="Abadi MT Condensed Light"/>
              </a:rPr>
            </a:br>
            <a:r>
              <a:rPr lang="de-DE" altLang="de-DE" sz="1800" b="0" dirty="0">
                <a:latin typeface="Abadi MT Condensed Light"/>
              </a:rPr>
              <a:t>Wichtig </a:t>
            </a:r>
            <a:r>
              <a:rPr lang="de-DE" altLang="de-DE" sz="1600" b="0" dirty="0">
                <a:latin typeface="Abadi MT Condensed Light"/>
              </a:rPr>
              <a:t>für Zielsetzung und Ex-Post </a:t>
            </a:r>
            <a:r>
              <a:rPr lang="de-DE" altLang="de-DE" sz="1600" b="0" dirty="0" smtClean="0">
                <a:latin typeface="Abadi MT Condensed Light"/>
              </a:rPr>
              <a:t>Bewertung </a:t>
            </a:r>
            <a:r>
              <a:rPr lang="de-DE" altLang="de-DE" sz="1200" b="0" dirty="0" smtClean="0">
                <a:latin typeface="Abadi MT Condensed Light"/>
              </a:rPr>
              <a:t>(Beispiele Jugendarbeit im Verein)</a:t>
            </a:r>
            <a:endParaRPr lang="de-DE" altLang="de-DE" sz="1200" b="0" dirty="0">
              <a:latin typeface="Abadi MT Condensed Light"/>
            </a:endParaRPr>
          </a:p>
        </p:txBody>
      </p:sp>
      <p:sp>
        <p:nvSpPr>
          <p:cNvPr id="33795"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3.1 Analytischer Block</a:t>
            </a:r>
            <a:endParaRPr lang="de-DE" altLang="de-DE" sz="2800" dirty="0">
              <a:solidFill>
                <a:srgbClr val="C00000"/>
              </a:solidFill>
              <a:latin typeface="Abadi MT Condensed Light"/>
            </a:endParaRPr>
          </a:p>
        </p:txBody>
      </p:sp>
      <p:sp>
        <p:nvSpPr>
          <p:cNvPr id="33796" name="Line 9"/>
          <p:cNvSpPr>
            <a:spLocks noChangeShapeType="1"/>
          </p:cNvSpPr>
          <p:nvPr/>
        </p:nvSpPr>
        <p:spPr bwMode="auto">
          <a:xfrm>
            <a:off x="4267200" y="2667000"/>
            <a:ext cx="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2247" name="Rectangle 23"/>
          <p:cNvSpPr>
            <a:spLocks noChangeArrowheads="1"/>
          </p:cNvSpPr>
          <p:nvPr/>
        </p:nvSpPr>
        <p:spPr bwMode="auto">
          <a:xfrm>
            <a:off x="899592" y="2780928"/>
            <a:ext cx="32766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dirty="0">
                <a:latin typeface="Abadi MT Condensed Light"/>
              </a:rPr>
              <a:t>IST</a:t>
            </a:r>
          </a:p>
          <a:p>
            <a:pPr eaLnBrk="1" hangingPunct="1">
              <a:spcBef>
                <a:spcPct val="50000"/>
              </a:spcBef>
              <a:buFontTx/>
              <a:buChar char="-"/>
            </a:pPr>
            <a:r>
              <a:rPr lang="de-DE" altLang="de-DE" sz="1600" b="0" dirty="0">
                <a:latin typeface="Abadi MT Condensed Light"/>
              </a:rPr>
              <a:t> 10 Jugendliche zwischen 14    </a:t>
            </a:r>
            <a:br>
              <a:rPr lang="de-DE" altLang="de-DE" sz="1600" b="0" dirty="0">
                <a:latin typeface="Abadi MT Condensed Light"/>
              </a:rPr>
            </a:br>
            <a:r>
              <a:rPr lang="de-DE" altLang="de-DE" sz="1600" b="0" dirty="0">
                <a:latin typeface="Abadi MT Condensed Light"/>
              </a:rPr>
              <a:t>   und 18 Jahren</a:t>
            </a:r>
          </a:p>
          <a:p>
            <a:pPr eaLnBrk="1" hangingPunct="1">
              <a:spcBef>
                <a:spcPct val="50000"/>
              </a:spcBef>
              <a:buFontTx/>
              <a:buChar char="-"/>
            </a:pPr>
            <a:r>
              <a:rPr lang="de-DE" altLang="de-DE" sz="1600" b="0" dirty="0">
                <a:latin typeface="Abadi MT Condensed Light"/>
              </a:rPr>
              <a:t> 8 engagierte Jugendleiter </a:t>
            </a:r>
          </a:p>
          <a:p>
            <a:pPr eaLnBrk="1" hangingPunct="1">
              <a:spcBef>
                <a:spcPct val="50000"/>
              </a:spcBef>
              <a:buFontTx/>
              <a:buChar char="-"/>
            </a:pPr>
            <a:r>
              <a:rPr lang="de-DE" altLang="de-DE" sz="1600" b="0" dirty="0">
                <a:latin typeface="Abadi MT Condensed Light"/>
              </a:rPr>
              <a:t> 3 Jugendgruppen bis 14 Jahre</a:t>
            </a:r>
          </a:p>
          <a:p>
            <a:pPr eaLnBrk="1" hangingPunct="1">
              <a:spcBef>
                <a:spcPct val="50000"/>
              </a:spcBef>
              <a:buFontTx/>
              <a:buChar char="-"/>
            </a:pPr>
            <a:r>
              <a:rPr lang="de-DE" altLang="de-DE" sz="1600" b="0" dirty="0">
                <a:latin typeface="Abadi MT Condensed Light"/>
              </a:rPr>
              <a:t> wenig Besuch bei </a:t>
            </a:r>
            <a:br>
              <a:rPr lang="de-DE" altLang="de-DE" sz="1600" b="0" dirty="0">
                <a:latin typeface="Abadi MT Condensed Light"/>
              </a:rPr>
            </a:br>
            <a:r>
              <a:rPr lang="de-DE" altLang="de-DE" sz="1600" b="0" dirty="0">
                <a:latin typeface="Abadi MT Condensed Light"/>
              </a:rPr>
              <a:t>  Veranstaltungen </a:t>
            </a:r>
          </a:p>
          <a:p>
            <a:pPr eaLnBrk="1" hangingPunct="1">
              <a:spcBef>
                <a:spcPct val="50000"/>
              </a:spcBef>
              <a:buFontTx/>
              <a:buChar char="-"/>
            </a:pPr>
            <a:r>
              <a:rPr lang="de-DE" altLang="de-DE" sz="1600" b="0" dirty="0">
                <a:latin typeface="Abadi MT Condensed Light"/>
              </a:rPr>
              <a:t> 2 mal / Jahr in der lokalen </a:t>
            </a:r>
            <a:br>
              <a:rPr lang="de-DE" altLang="de-DE" sz="1600" b="0" dirty="0">
                <a:latin typeface="Abadi MT Condensed Light"/>
              </a:rPr>
            </a:br>
            <a:r>
              <a:rPr lang="de-DE" altLang="de-DE" sz="1600" b="0" dirty="0">
                <a:latin typeface="Abadi MT Condensed Light"/>
              </a:rPr>
              <a:t>  Presse</a:t>
            </a:r>
          </a:p>
        </p:txBody>
      </p:sp>
      <p:sp>
        <p:nvSpPr>
          <p:cNvPr id="52248" name="Rectangle 24"/>
          <p:cNvSpPr>
            <a:spLocks noChangeArrowheads="1"/>
          </p:cNvSpPr>
          <p:nvPr/>
        </p:nvSpPr>
        <p:spPr bwMode="auto">
          <a:xfrm>
            <a:off x="4675584" y="2775350"/>
            <a:ext cx="33528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dirty="0">
                <a:latin typeface="Abadi MT Condensed Light"/>
              </a:rPr>
              <a:t>SOLL</a:t>
            </a:r>
          </a:p>
          <a:p>
            <a:pPr eaLnBrk="1" hangingPunct="1">
              <a:spcBef>
                <a:spcPct val="50000"/>
              </a:spcBef>
              <a:buFontTx/>
              <a:buChar char="-"/>
            </a:pPr>
            <a:r>
              <a:rPr lang="de-DE" altLang="de-DE" sz="1600" b="0" dirty="0">
                <a:latin typeface="Abadi MT Condensed Light"/>
              </a:rPr>
              <a:t> 20 Jugendliche zwischen 14 </a:t>
            </a:r>
            <a:br>
              <a:rPr lang="de-DE" altLang="de-DE" sz="1600" b="0" dirty="0">
                <a:latin typeface="Abadi MT Condensed Light"/>
              </a:rPr>
            </a:br>
            <a:r>
              <a:rPr lang="de-DE" altLang="de-DE" sz="1600" b="0" dirty="0">
                <a:latin typeface="Abadi MT Condensed Light"/>
              </a:rPr>
              <a:t>  </a:t>
            </a:r>
            <a:r>
              <a:rPr lang="de-DE" altLang="de-DE" sz="1600" b="0" dirty="0" smtClean="0">
                <a:latin typeface="Abadi MT Condensed Light"/>
              </a:rPr>
              <a:t>und </a:t>
            </a:r>
            <a:r>
              <a:rPr lang="de-DE" altLang="de-DE" sz="1600" b="0" dirty="0">
                <a:latin typeface="Abadi MT Condensed Light"/>
              </a:rPr>
              <a:t>18 Jahren </a:t>
            </a:r>
          </a:p>
          <a:p>
            <a:pPr eaLnBrk="1" hangingPunct="1">
              <a:spcBef>
                <a:spcPct val="50000"/>
              </a:spcBef>
              <a:buFontTx/>
              <a:buChar char="-"/>
            </a:pPr>
            <a:r>
              <a:rPr lang="de-DE" altLang="de-DE" sz="1600" b="0" dirty="0">
                <a:latin typeface="Abadi MT Condensed Light"/>
              </a:rPr>
              <a:t> 12 engagierte Jugendleiter </a:t>
            </a:r>
          </a:p>
          <a:p>
            <a:pPr eaLnBrk="1" hangingPunct="1">
              <a:spcBef>
                <a:spcPct val="50000"/>
              </a:spcBef>
              <a:buFontTx/>
              <a:buChar char="-"/>
            </a:pPr>
            <a:r>
              <a:rPr lang="de-DE" altLang="de-DE" sz="1600" b="0" dirty="0">
                <a:latin typeface="Abadi MT Condensed Light"/>
              </a:rPr>
              <a:t> </a:t>
            </a:r>
            <a:r>
              <a:rPr lang="de-DE" altLang="de-DE" sz="1600" b="0" dirty="0" smtClean="0">
                <a:latin typeface="Abadi MT Condensed Light"/>
              </a:rPr>
              <a:t> 5 </a:t>
            </a:r>
            <a:r>
              <a:rPr lang="de-DE" altLang="de-DE" sz="1600" b="0" dirty="0">
                <a:latin typeface="Abadi MT Condensed Light"/>
              </a:rPr>
              <a:t>Jugendgruppen bis 14 Jahre </a:t>
            </a:r>
          </a:p>
          <a:p>
            <a:pPr eaLnBrk="1" hangingPunct="1">
              <a:spcBef>
                <a:spcPct val="50000"/>
              </a:spcBef>
              <a:buFontTx/>
              <a:buChar char="-"/>
            </a:pPr>
            <a:r>
              <a:rPr lang="de-DE" altLang="de-DE" sz="1600" b="0" dirty="0">
                <a:latin typeface="Abadi MT Condensed Light"/>
              </a:rPr>
              <a:t> Veranstaltungen sind gut </a:t>
            </a:r>
            <a:br>
              <a:rPr lang="de-DE" altLang="de-DE" sz="1600" b="0" dirty="0">
                <a:latin typeface="Abadi MT Condensed Light"/>
              </a:rPr>
            </a:br>
            <a:r>
              <a:rPr lang="de-DE" altLang="de-DE" sz="1600" b="0" dirty="0">
                <a:latin typeface="Abadi MT Condensed Light"/>
              </a:rPr>
              <a:t>  besucht  </a:t>
            </a:r>
          </a:p>
          <a:p>
            <a:pPr eaLnBrk="1" hangingPunct="1">
              <a:spcBef>
                <a:spcPct val="50000"/>
              </a:spcBef>
              <a:buFontTx/>
              <a:buChar char="-"/>
            </a:pPr>
            <a:r>
              <a:rPr lang="de-DE" altLang="de-DE" sz="1600" b="0" dirty="0" smtClean="0">
                <a:latin typeface="Abadi MT Condensed Light"/>
              </a:rPr>
              <a:t> mehr </a:t>
            </a:r>
            <a:r>
              <a:rPr lang="de-DE" altLang="de-DE" sz="1600" b="0" dirty="0">
                <a:latin typeface="Abadi MT Condensed Light"/>
              </a:rPr>
              <a:t>Präsenz in den lokalen </a:t>
            </a:r>
            <a:br>
              <a:rPr lang="de-DE" altLang="de-DE" sz="1600" b="0" dirty="0">
                <a:latin typeface="Abadi MT Condensed Light"/>
              </a:rPr>
            </a:br>
            <a:r>
              <a:rPr lang="de-DE" altLang="de-DE" sz="1600" b="0" dirty="0">
                <a:latin typeface="Abadi MT Condensed Light"/>
              </a:rPr>
              <a:t>  Medien </a:t>
            </a:r>
          </a:p>
        </p:txBody>
      </p:sp>
      <p:sp>
        <p:nvSpPr>
          <p:cNvPr id="52250" name="Text Box 26"/>
          <p:cNvSpPr txBox="1">
            <a:spLocks noChangeArrowheads="1"/>
          </p:cNvSpPr>
          <p:nvPr/>
        </p:nvSpPr>
        <p:spPr bwMode="auto">
          <a:xfrm>
            <a:off x="0" y="6110287"/>
            <a:ext cx="9144000" cy="457200"/>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Sollte wie die SWOT-Analyse auf keinen Fall ausgelassen werden, da die Soll-Seite wichtig für die spätere Formulierung der (kommunikativen) Ziele ist. </a:t>
            </a:r>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47"/>
                                        </p:tgtEl>
                                        <p:attrNameLst>
                                          <p:attrName>style.visibility</p:attrName>
                                        </p:attrNameLst>
                                      </p:cBhvr>
                                      <p:to>
                                        <p:strVal val="visible"/>
                                      </p:to>
                                    </p:set>
                                    <p:anim calcmode="lin" valueType="num">
                                      <p:cBhvr additive="base">
                                        <p:cTn id="7" dur="500" fill="hold"/>
                                        <p:tgtEl>
                                          <p:spTgt spid="52247"/>
                                        </p:tgtEl>
                                        <p:attrNameLst>
                                          <p:attrName>ppt_x</p:attrName>
                                        </p:attrNameLst>
                                      </p:cBhvr>
                                      <p:tavLst>
                                        <p:tav tm="0">
                                          <p:val>
                                            <p:strVal val="0-#ppt_w/2"/>
                                          </p:val>
                                        </p:tav>
                                        <p:tav tm="100000">
                                          <p:val>
                                            <p:strVal val="#ppt_x"/>
                                          </p:val>
                                        </p:tav>
                                      </p:tavLst>
                                    </p:anim>
                                    <p:anim calcmode="lin" valueType="num">
                                      <p:cBhvr additive="base">
                                        <p:cTn id="8" dur="500" fill="hold"/>
                                        <p:tgtEl>
                                          <p:spTgt spid="522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2248"/>
                                        </p:tgtEl>
                                        <p:attrNameLst>
                                          <p:attrName>style.visibility</p:attrName>
                                        </p:attrNameLst>
                                      </p:cBhvr>
                                      <p:to>
                                        <p:strVal val="visible"/>
                                      </p:to>
                                    </p:set>
                                    <p:anim calcmode="lin" valueType="num">
                                      <p:cBhvr additive="base">
                                        <p:cTn id="13" dur="500" fill="hold"/>
                                        <p:tgtEl>
                                          <p:spTgt spid="52248"/>
                                        </p:tgtEl>
                                        <p:attrNameLst>
                                          <p:attrName>ppt_x</p:attrName>
                                        </p:attrNameLst>
                                      </p:cBhvr>
                                      <p:tavLst>
                                        <p:tav tm="0">
                                          <p:val>
                                            <p:strVal val="1+#ppt_w/2"/>
                                          </p:val>
                                        </p:tav>
                                        <p:tav tm="100000">
                                          <p:val>
                                            <p:strVal val="#ppt_x"/>
                                          </p:val>
                                        </p:tav>
                                      </p:tavLst>
                                    </p:anim>
                                    <p:anim calcmode="lin" valueType="num">
                                      <p:cBhvr additive="base">
                                        <p:cTn id="14" dur="500" fill="hold"/>
                                        <p:tgtEl>
                                          <p:spTgt spid="5224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50"/>
                                        </p:tgtEl>
                                        <p:attrNameLst>
                                          <p:attrName>style.visibility</p:attrName>
                                        </p:attrNameLst>
                                      </p:cBhvr>
                                      <p:to>
                                        <p:strVal val="visible"/>
                                      </p:to>
                                    </p:set>
                                    <p:anim calcmode="lin" valueType="num">
                                      <p:cBhvr additive="base">
                                        <p:cTn id="19" dur="500" fill="hold"/>
                                        <p:tgtEl>
                                          <p:spTgt spid="52250"/>
                                        </p:tgtEl>
                                        <p:attrNameLst>
                                          <p:attrName>ppt_x</p:attrName>
                                        </p:attrNameLst>
                                      </p:cBhvr>
                                      <p:tavLst>
                                        <p:tav tm="0">
                                          <p:val>
                                            <p:strVal val="#ppt_x"/>
                                          </p:val>
                                        </p:tav>
                                        <p:tav tm="100000">
                                          <p:val>
                                            <p:strVal val="#ppt_x"/>
                                          </p:val>
                                        </p:tav>
                                      </p:tavLst>
                                    </p:anim>
                                    <p:anim calcmode="lin" valueType="num">
                                      <p:cBhvr additive="base">
                                        <p:cTn id="20" dur="500" fill="hold"/>
                                        <p:tgtEl>
                                          <p:spTgt spid="52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7" grpId="0" autoUpdateAnimBg="0"/>
      <p:bldP spid="52248" grpId="0" autoUpdateAnimBg="0"/>
      <p:bldP spid="5225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Selbstbild – Fremdbild – Image</a:t>
            </a:r>
          </a:p>
        </p:txBody>
      </p:sp>
      <p:sp>
        <p:nvSpPr>
          <p:cNvPr id="35843"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3.1 Analytischer Block</a:t>
            </a:r>
            <a:endParaRPr lang="de-DE" altLang="de-DE" sz="2800" dirty="0">
              <a:solidFill>
                <a:srgbClr val="C00000"/>
              </a:solidFill>
              <a:latin typeface="Abadi MT Condensed Light"/>
            </a:endParaRPr>
          </a:p>
        </p:txBody>
      </p:sp>
      <p:sp>
        <p:nvSpPr>
          <p:cNvPr id="53269" name="Rectangle 21"/>
          <p:cNvSpPr>
            <a:spLocks noChangeArrowheads="1"/>
          </p:cNvSpPr>
          <p:nvPr/>
        </p:nvSpPr>
        <p:spPr bwMode="auto">
          <a:xfrm>
            <a:off x="1331640" y="2564904"/>
            <a:ext cx="2895600"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latin typeface="Abadi MT Condensed Light"/>
              </a:rPr>
              <a:t>Eigenimage</a:t>
            </a:r>
            <a:br>
              <a:rPr lang="de-DE" altLang="de-DE" sz="1800" dirty="0">
                <a:latin typeface="Abadi MT Condensed Light"/>
              </a:rPr>
            </a:br>
            <a:endParaRPr lang="de-DE" altLang="de-DE" sz="1800" b="0" dirty="0">
              <a:latin typeface="Abadi MT Condensed Light"/>
            </a:endParaRPr>
          </a:p>
          <a:p>
            <a:pPr eaLnBrk="1" hangingPunct="1">
              <a:spcBef>
                <a:spcPct val="50000"/>
              </a:spcBef>
              <a:buFontTx/>
              <a:buChar char="-"/>
            </a:pPr>
            <a:r>
              <a:rPr lang="de-DE" altLang="de-DE" sz="1600" b="0" dirty="0" smtClean="0">
                <a:latin typeface="Abadi MT Condensed Light"/>
              </a:rPr>
              <a:t> aktiver </a:t>
            </a:r>
            <a:r>
              <a:rPr lang="de-DE" altLang="de-DE" sz="1600" b="0" dirty="0">
                <a:latin typeface="Abadi MT Condensed Light"/>
              </a:rPr>
              <a:t>Verein</a:t>
            </a:r>
            <a:r>
              <a:rPr lang="de-DE" altLang="de-DE" sz="1800" b="0" dirty="0">
                <a:latin typeface="Abadi MT Condensed Light"/>
              </a:rPr>
              <a:t> </a:t>
            </a:r>
          </a:p>
          <a:p>
            <a:pPr eaLnBrk="1" hangingPunct="1">
              <a:spcBef>
                <a:spcPct val="50000"/>
              </a:spcBef>
              <a:buFontTx/>
              <a:buChar char="-"/>
            </a:pPr>
            <a:r>
              <a:rPr lang="de-DE" altLang="de-DE" sz="1800" b="0" dirty="0">
                <a:latin typeface="Abadi MT Condensed Light"/>
              </a:rPr>
              <a:t> </a:t>
            </a:r>
            <a:r>
              <a:rPr lang="de-DE" altLang="de-DE" sz="1600" b="0" dirty="0">
                <a:latin typeface="Abadi MT Condensed Light"/>
              </a:rPr>
              <a:t>Angebote sind auf die </a:t>
            </a:r>
            <a:br>
              <a:rPr lang="de-DE" altLang="de-DE" sz="1600" b="0" dirty="0">
                <a:latin typeface="Abadi MT Condensed Light"/>
              </a:rPr>
            </a:br>
            <a:r>
              <a:rPr lang="de-DE" altLang="de-DE" sz="1600" b="0" dirty="0">
                <a:latin typeface="Abadi MT Condensed Light"/>
              </a:rPr>
              <a:t>  Jugendlichen zugeschnitten </a:t>
            </a:r>
          </a:p>
          <a:p>
            <a:pPr eaLnBrk="1" hangingPunct="1">
              <a:spcBef>
                <a:spcPct val="50000"/>
              </a:spcBef>
              <a:buFontTx/>
              <a:buChar char="-"/>
            </a:pPr>
            <a:r>
              <a:rPr lang="de-DE" altLang="de-DE" sz="1600" b="0" dirty="0">
                <a:latin typeface="Abadi MT Condensed Light"/>
              </a:rPr>
              <a:t> progressiv, innovativ </a:t>
            </a:r>
          </a:p>
          <a:p>
            <a:pPr eaLnBrk="1" hangingPunct="1">
              <a:spcBef>
                <a:spcPct val="50000"/>
              </a:spcBef>
              <a:buFontTx/>
              <a:buChar char="-"/>
            </a:pPr>
            <a:r>
              <a:rPr lang="de-DE" altLang="de-DE" sz="1600" b="0" dirty="0">
                <a:latin typeface="Abadi MT Condensed Light"/>
              </a:rPr>
              <a:t> modern </a:t>
            </a:r>
          </a:p>
        </p:txBody>
      </p:sp>
      <p:sp>
        <p:nvSpPr>
          <p:cNvPr id="53270" name="Rectangle 22"/>
          <p:cNvSpPr>
            <a:spLocks noChangeArrowheads="1"/>
          </p:cNvSpPr>
          <p:nvPr/>
        </p:nvSpPr>
        <p:spPr bwMode="auto">
          <a:xfrm>
            <a:off x="4857328" y="2564904"/>
            <a:ext cx="2667000" cy="267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latin typeface="Abadi MT Condensed Light"/>
              </a:rPr>
              <a:t>Fremdimage</a:t>
            </a:r>
            <a:br>
              <a:rPr lang="de-DE" altLang="de-DE" sz="1800" dirty="0">
                <a:latin typeface="Abadi MT Condensed Light"/>
              </a:rPr>
            </a:br>
            <a:endParaRPr lang="de-DE" altLang="de-DE" sz="1800" b="0" dirty="0">
              <a:latin typeface="Abadi MT Condensed Light"/>
            </a:endParaRPr>
          </a:p>
          <a:p>
            <a:pPr eaLnBrk="1" hangingPunct="1">
              <a:spcBef>
                <a:spcPct val="50000"/>
              </a:spcBef>
              <a:buFontTx/>
              <a:buChar char="-"/>
            </a:pPr>
            <a:r>
              <a:rPr lang="de-DE" altLang="de-DE" sz="1800" b="0" dirty="0">
                <a:latin typeface="Abadi MT Condensed Light"/>
              </a:rPr>
              <a:t> </a:t>
            </a:r>
            <a:r>
              <a:rPr lang="de-DE" altLang="de-DE" sz="1600" b="0" dirty="0">
                <a:latin typeface="Abadi MT Condensed Light"/>
              </a:rPr>
              <a:t>aktiver Verein </a:t>
            </a:r>
          </a:p>
          <a:p>
            <a:pPr eaLnBrk="1" hangingPunct="1">
              <a:spcBef>
                <a:spcPct val="50000"/>
              </a:spcBef>
              <a:buFontTx/>
              <a:buChar char="-"/>
            </a:pPr>
            <a:r>
              <a:rPr lang="de-DE" altLang="de-DE" sz="1600" b="0" dirty="0">
                <a:latin typeface="Abadi MT Condensed Light"/>
              </a:rPr>
              <a:t> keine spannenden </a:t>
            </a:r>
            <a:br>
              <a:rPr lang="de-DE" altLang="de-DE" sz="1600" b="0" dirty="0">
                <a:latin typeface="Abadi MT Condensed Light"/>
              </a:rPr>
            </a:br>
            <a:r>
              <a:rPr lang="de-DE" altLang="de-DE" sz="1600" b="0" dirty="0">
                <a:latin typeface="Abadi MT Condensed Light"/>
              </a:rPr>
              <a:t>   Angebote für Jugendliche</a:t>
            </a:r>
          </a:p>
          <a:p>
            <a:pPr eaLnBrk="1" hangingPunct="1">
              <a:spcBef>
                <a:spcPct val="50000"/>
              </a:spcBef>
              <a:buFontTx/>
              <a:buChar char="-"/>
            </a:pPr>
            <a:r>
              <a:rPr lang="de-DE" altLang="de-DE" sz="1600" b="0" dirty="0">
                <a:latin typeface="Abadi MT Condensed Light"/>
              </a:rPr>
              <a:t> altmodisch, konservativ</a:t>
            </a:r>
          </a:p>
          <a:p>
            <a:pPr eaLnBrk="1" hangingPunct="1">
              <a:spcBef>
                <a:spcPct val="50000"/>
              </a:spcBef>
              <a:buFontTx/>
              <a:buChar char="-"/>
            </a:pPr>
            <a:r>
              <a:rPr lang="de-DE" altLang="de-DE" sz="1600" b="0" dirty="0">
                <a:latin typeface="Abadi MT Condensed Light"/>
              </a:rPr>
              <a:t> Traditionell</a:t>
            </a:r>
            <a:r>
              <a:rPr lang="de-DE" altLang="de-DE" sz="1800" b="0" dirty="0">
                <a:latin typeface="Arial" panose="020B0604020202020204" pitchFamily="34" charset="0"/>
              </a:rPr>
              <a:t/>
            </a:r>
            <a:br>
              <a:rPr lang="de-DE" altLang="de-DE" sz="1800" b="0" dirty="0">
                <a:latin typeface="Arial" panose="020B0604020202020204" pitchFamily="34" charset="0"/>
              </a:rPr>
            </a:br>
            <a:endParaRPr lang="de-DE" altLang="de-DE" sz="1800" b="0" dirty="0">
              <a:latin typeface="Arial" panose="020B0604020202020204" pitchFamily="34" charset="0"/>
            </a:endParaRPr>
          </a:p>
        </p:txBody>
      </p:sp>
      <p:sp>
        <p:nvSpPr>
          <p:cNvPr id="35846" name="Line 23"/>
          <p:cNvSpPr>
            <a:spLocks noChangeShapeType="1"/>
          </p:cNvSpPr>
          <p:nvPr/>
        </p:nvSpPr>
        <p:spPr bwMode="auto">
          <a:xfrm>
            <a:off x="4343400" y="2420888"/>
            <a:ext cx="0" cy="2514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3272" name="Text Box 24"/>
          <p:cNvSpPr txBox="1">
            <a:spLocks noChangeArrowheads="1"/>
          </p:cNvSpPr>
          <p:nvPr/>
        </p:nvSpPr>
        <p:spPr bwMode="auto">
          <a:xfrm>
            <a:off x="1600200" y="5368896"/>
            <a:ext cx="5486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rgbClr val="C00000"/>
                </a:solidFill>
                <a:latin typeface="Abadi MT Condensed Light"/>
              </a:rPr>
              <a:t>Wie lässt sich das Fremdimage ermitteln?</a:t>
            </a:r>
            <a:r>
              <a:rPr lang="de-DE" altLang="de-DE" sz="1800" dirty="0">
                <a:solidFill>
                  <a:srgbClr val="C00000"/>
                </a:solidFill>
                <a:latin typeface="Abadi MT Condensed Light"/>
              </a:rPr>
              <a:t> </a:t>
            </a:r>
          </a:p>
        </p:txBody>
      </p:sp>
      <p:sp>
        <p:nvSpPr>
          <p:cNvPr id="53274" name="Text Box 26"/>
          <p:cNvSpPr txBox="1">
            <a:spLocks noChangeArrowheads="1"/>
          </p:cNvSpPr>
          <p:nvPr/>
        </p:nvSpPr>
        <p:spPr bwMode="auto">
          <a:xfrm>
            <a:off x="0" y="6010276"/>
            <a:ext cx="9144000" cy="659084"/>
          </a:xfrm>
          <a:prstGeom prst="rect">
            <a:avLst/>
          </a:prstGeom>
          <a:solidFill>
            <a:srgbClr val="C0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p:spPr>
        <p:txBody>
          <a:bodyPr wrap="none" spcCol="108000">
            <a:no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70000"/>
              </a:lnSpc>
              <a:spcBef>
                <a:spcPct val="50000"/>
              </a:spcBef>
              <a:buFontTx/>
              <a:buNone/>
            </a:pPr>
            <a:r>
              <a:rPr lang="de-DE" altLang="de-DE" sz="1200" dirty="0">
                <a:solidFill>
                  <a:schemeClr val="bg1"/>
                </a:solidFill>
                <a:latin typeface="Abadi MT Condensed Light"/>
              </a:rPr>
              <a:t>Zum Beispiel</a:t>
            </a:r>
            <a:r>
              <a:rPr lang="de-DE" altLang="de-DE" sz="1200" dirty="0" smtClean="0">
                <a:solidFill>
                  <a:schemeClr val="bg1"/>
                </a:solidFill>
                <a:latin typeface="Abadi MT Condensed Light"/>
              </a:rPr>
              <a:t>: Umfrage </a:t>
            </a:r>
            <a:r>
              <a:rPr lang="de-DE" altLang="de-DE" sz="1200" dirty="0">
                <a:solidFill>
                  <a:schemeClr val="bg1"/>
                </a:solidFill>
                <a:latin typeface="Abadi MT Condensed Light"/>
              </a:rPr>
              <a:t>unter </a:t>
            </a:r>
            <a:r>
              <a:rPr lang="de-DE" altLang="de-DE" sz="1200" dirty="0" smtClean="0">
                <a:solidFill>
                  <a:schemeClr val="bg1"/>
                </a:solidFill>
                <a:latin typeface="Abadi MT Condensed Light"/>
              </a:rPr>
              <a:t>Zielgruppen, Medienanalyse </a:t>
            </a:r>
            <a:r>
              <a:rPr lang="de-DE" altLang="de-DE" sz="1200" dirty="0">
                <a:solidFill>
                  <a:schemeClr val="bg1"/>
                </a:solidFill>
                <a:latin typeface="Abadi MT Condensed Light"/>
              </a:rPr>
              <a:t>(Bewertung bisher erschienener Artikel in der Presse, </a:t>
            </a:r>
            <a:r>
              <a:rPr lang="de-DE" altLang="de-DE" sz="1200" dirty="0" smtClean="0">
                <a:solidFill>
                  <a:schemeClr val="bg1"/>
                </a:solidFill>
                <a:latin typeface="Abadi MT Condensed Light"/>
              </a:rPr>
              <a:t>Einstufung</a:t>
            </a:r>
          </a:p>
          <a:p>
            <a:pPr eaLnBrk="1" hangingPunct="1">
              <a:lnSpc>
                <a:spcPct val="70000"/>
              </a:lnSpc>
              <a:spcBef>
                <a:spcPct val="50000"/>
              </a:spcBef>
              <a:buFontTx/>
              <a:buNone/>
            </a:pPr>
            <a:r>
              <a:rPr lang="de-DE" altLang="de-DE" sz="1200" dirty="0" smtClean="0">
                <a:solidFill>
                  <a:schemeClr val="bg1"/>
                </a:solidFill>
                <a:latin typeface="Abadi MT Condensed Light"/>
              </a:rPr>
              <a:t>auf </a:t>
            </a:r>
            <a:r>
              <a:rPr lang="de-DE" altLang="de-DE" sz="1200" dirty="0">
                <a:solidFill>
                  <a:schemeClr val="bg1"/>
                </a:solidFill>
                <a:latin typeface="Abadi MT Condensed Light"/>
              </a:rPr>
              <a:t>Skala nach Schulnoten oder ähnlich</a:t>
            </a:r>
            <a:r>
              <a:rPr lang="de-DE" altLang="de-DE" sz="1200" dirty="0" smtClean="0">
                <a:solidFill>
                  <a:schemeClr val="bg1"/>
                </a:solidFill>
                <a:latin typeface="Abadi MT Condensed Light"/>
              </a:rPr>
              <a:t>), Teilnehmende </a:t>
            </a:r>
            <a:r>
              <a:rPr lang="de-DE" altLang="de-DE" sz="1200" dirty="0">
                <a:solidFill>
                  <a:schemeClr val="bg1"/>
                </a:solidFill>
                <a:latin typeface="Abadi MT Condensed Light"/>
              </a:rPr>
              <a:t>Beobachtung bei Veranstaltungen (Wer kommt, wie viele kommen, </a:t>
            </a:r>
            <a:endParaRPr lang="de-DE" altLang="de-DE" sz="1200" dirty="0" smtClean="0">
              <a:solidFill>
                <a:schemeClr val="bg1"/>
              </a:solidFill>
              <a:latin typeface="Abadi MT Condensed Light"/>
            </a:endParaRPr>
          </a:p>
          <a:p>
            <a:pPr eaLnBrk="1" hangingPunct="1">
              <a:lnSpc>
                <a:spcPct val="70000"/>
              </a:lnSpc>
              <a:spcBef>
                <a:spcPct val="50000"/>
              </a:spcBef>
              <a:buFontTx/>
              <a:buNone/>
            </a:pPr>
            <a:r>
              <a:rPr lang="de-DE" altLang="de-DE" sz="1200" dirty="0" smtClean="0">
                <a:solidFill>
                  <a:schemeClr val="bg1"/>
                </a:solidFill>
                <a:latin typeface="Abadi MT Condensed Light"/>
              </a:rPr>
              <a:t>wie </a:t>
            </a:r>
            <a:r>
              <a:rPr lang="de-DE" altLang="de-DE" sz="1200" dirty="0">
                <a:solidFill>
                  <a:schemeClr val="bg1"/>
                </a:solidFill>
                <a:latin typeface="Abadi MT Condensed Light"/>
              </a:rPr>
              <a:t>zufrieden sind sie , wie lange </a:t>
            </a:r>
            <a:r>
              <a:rPr lang="de-DE" altLang="de-DE" sz="1200" dirty="0" err="1">
                <a:solidFill>
                  <a:schemeClr val="bg1"/>
                </a:solidFill>
                <a:latin typeface="Abadi MT Condensed Light"/>
              </a:rPr>
              <a:t>beleiben</a:t>
            </a:r>
            <a:r>
              <a:rPr lang="de-DE" altLang="de-DE" sz="1200" dirty="0">
                <a:solidFill>
                  <a:schemeClr val="bg1"/>
                </a:solidFill>
                <a:latin typeface="Abadi MT Condensed Light"/>
              </a:rPr>
              <a:t> sie etc.)</a:t>
            </a:r>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69"/>
                                        </p:tgtEl>
                                        <p:attrNameLst>
                                          <p:attrName>style.visibility</p:attrName>
                                        </p:attrNameLst>
                                      </p:cBhvr>
                                      <p:to>
                                        <p:strVal val="visible"/>
                                      </p:to>
                                    </p:set>
                                    <p:anim calcmode="lin" valueType="num">
                                      <p:cBhvr additive="base">
                                        <p:cTn id="7" dur="500" fill="hold"/>
                                        <p:tgtEl>
                                          <p:spTgt spid="53269"/>
                                        </p:tgtEl>
                                        <p:attrNameLst>
                                          <p:attrName>ppt_x</p:attrName>
                                        </p:attrNameLst>
                                      </p:cBhvr>
                                      <p:tavLst>
                                        <p:tav tm="0">
                                          <p:val>
                                            <p:strVal val="0-#ppt_w/2"/>
                                          </p:val>
                                        </p:tav>
                                        <p:tav tm="100000">
                                          <p:val>
                                            <p:strVal val="#ppt_x"/>
                                          </p:val>
                                        </p:tav>
                                      </p:tavLst>
                                    </p:anim>
                                    <p:anim calcmode="lin" valueType="num">
                                      <p:cBhvr additive="base">
                                        <p:cTn id="8" dur="500" fill="hold"/>
                                        <p:tgtEl>
                                          <p:spTgt spid="532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3270"/>
                                        </p:tgtEl>
                                        <p:attrNameLst>
                                          <p:attrName>style.visibility</p:attrName>
                                        </p:attrNameLst>
                                      </p:cBhvr>
                                      <p:to>
                                        <p:strVal val="visible"/>
                                      </p:to>
                                    </p:set>
                                    <p:anim calcmode="lin" valueType="num">
                                      <p:cBhvr additive="base">
                                        <p:cTn id="13" dur="500" fill="hold"/>
                                        <p:tgtEl>
                                          <p:spTgt spid="53270"/>
                                        </p:tgtEl>
                                        <p:attrNameLst>
                                          <p:attrName>ppt_x</p:attrName>
                                        </p:attrNameLst>
                                      </p:cBhvr>
                                      <p:tavLst>
                                        <p:tav tm="0">
                                          <p:val>
                                            <p:strVal val="1+#ppt_w/2"/>
                                          </p:val>
                                        </p:tav>
                                        <p:tav tm="100000">
                                          <p:val>
                                            <p:strVal val="#ppt_x"/>
                                          </p:val>
                                        </p:tav>
                                      </p:tavLst>
                                    </p:anim>
                                    <p:anim calcmode="lin" valueType="num">
                                      <p:cBhvr additive="base">
                                        <p:cTn id="14" dur="500" fill="hold"/>
                                        <p:tgtEl>
                                          <p:spTgt spid="532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272"/>
                                        </p:tgtEl>
                                        <p:attrNameLst>
                                          <p:attrName>style.visibility</p:attrName>
                                        </p:attrNameLst>
                                      </p:cBhvr>
                                      <p:to>
                                        <p:strVal val="visible"/>
                                      </p:to>
                                    </p:set>
                                    <p:anim calcmode="lin" valueType="num">
                                      <p:cBhvr additive="base">
                                        <p:cTn id="19" dur="500" fill="hold"/>
                                        <p:tgtEl>
                                          <p:spTgt spid="53272"/>
                                        </p:tgtEl>
                                        <p:attrNameLst>
                                          <p:attrName>ppt_x</p:attrName>
                                        </p:attrNameLst>
                                      </p:cBhvr>
                                      <p:tavLst>
                                        <p:tav tm="0">
                                          <p:val>
                                            <p:strVal val="0-#ppt_w/2"/>
                                          </p:val>
                                        </p:tav>
                                        <p:tav tm="100000">
                                          <p:val>
                                            <p:strVal val="#ppt_x"/>
                                          </p:val>
                                        </p:tav>
                                      </p:tavLst>
                                    </p:anim>
                                    <p:anim calcmode="lin" valueType="num">
                                      <p:cBhvr additive="base">
                                        <p:cTn id="20" dur="500" fill="hold"/>
                                        <p:tgtEl>
                                          <p:spTgt spid="5327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74"/>
                                        </p:tgtEl>
                                        <p:attrNameLst>
                                          <p:attrName>style.visibility</p:attrName>
                                        </p:attrNameLst>
                                      </p:cBhvr>
                                      <p:to>
                                        <p:strVal val="visible"/>
                                      </p:to>
                                    </p:set>
                                    <p:anim calcmode="lin" valueType="num">
                                      <p:cBhvr additive="base">
                                        <p:cTn id="25" dur="500" fill="hold"/>
                                        <p:tgtEl>
                                          <p:spTgt spid="53274"/>
                                        </p:tgtEl>
                                        <p:attrNameLst>
                                          <p:attrName>ppt_x</p:attrName>
                                        </p:attrNameLst>
                                      </p:cBhvr>
                                      <p:tavLst>
                                        <p:tav tm="0">
                                          <p:val>
                                            <p:strVal val="#ppt_x"/>
                                          </p:val>
                                        </p:tav>
                                        <p:tav tm="100000">
                                          <p:val>
                                            <p:strVal val="#ppt_x"/>
                                          </p:val>
                                        </p:tav>
                                      </p:tavLst>
                                    </p:anim>
                                    <p:anim calcmode="lin" valueType="num">
                                      <p:cBhvr additive="base">
                                        <p:cTn id="26" dur="500" fill="hold"/>
                                        <p:tgtEl>
                                          <p:spTgt spid="53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9" grpId="0" autoUpdateAnimBg="0"/>
      <p:bldP spid="53270" grpId="0" autoUpdateAnimBg="0"/>
      <p:bldP spid="53272" grpId="0" autoUpdateAnimBg="0"/>
      <p:bldP spid="5327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838200" y="1752600"/>
            <a:ext cx="784860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Zusammenfassung / Fazit</a:t>
            </a:r>
          </a:p>
          <a:p>
            <a:pPr eaLnBrk="1" hangingPunct="1">
              <a:spcBef>
                <a:spcPct val="50000"/>
              </a:spcBef>
              <a:buFontTx/>
              <a:buNone/>
            </a:pPr>
            <a:endParaRPr lang="de-DE" altLang="de-DE" dirty="0"/>
          </a:p>
          <a:p>
            <a:pPr eaLnBrk="1" hangingPunct="1">
              <a:spcBef>
                <a:spcPct val="50000"/>
              </a:spcBef>
              <a:buFontTx/>
              <a:buNone/>
            </a:pPr>
            <a:r>
              <a:rPr lang="de-DE" altLang="de-DE" sz="1800" dirty="0">
                <a:latin typeface="Abadi MT Condensed Light"/>
              </a:rPr>
              <a:t>Das Fazit, das aus der Recherche und den Analysen gezogen wird, ist die komprimierte Zusammenfassung des analytischen Blocks. </a:t>
            </a:r>
          </a:p>
        </p:txBody>
      </p:sp>
      <p:sp>
        <p:nvSpPr>
          <p:cNvPr id="37891"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3.1 Analytischer Block</a:t>
            </a:r>
            <a:endParaRPr lang="de-DE" altLang="de-DE" sz="2800" dirty="0">
              <a:solidFill>
                <a:srgbClr val="C00000"/>
              </a:solidFill>
              <a:latin typeface="Abadi MT Condensed Light"/>
            </a:endParaRPr>
          </a:p>
        </p:txBody>
      </p:sp>
      <p:sp>
        <p:nvSpPr>
          <p:cNvPr id="54282" name="Text Box 10"/>
          <p:cNvSpPr txBox="1">
            <a:spLocks noChangeArrowheads="1"/>
          </p:cNvSpPr>
          <p:nvPr/>
        </p:nvSpPr>
        <p:spPr bwMode="auto">
          <a:xfrm>
            <a:off x="838200" y="3717925"/>
            <a:ext cx="7848600" cy="1615827"/>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b="0" dirty="0">
                <a:latin typeface="Abadi MT Condensed Light"/>
              </a:rPr>
              <a:t>Konkret bedeutet ein vernünftiges Fazit die Darstellung der wichtigsten Ergebnisse aus Briefing, Recherche und den verschiedenen </a:t>
            </a:r>
            <a:r>
              <a:rPr lang="de-DE" altLang="de-DE" sz="1800" b="0" dirty="0" smtClean="0">
                <a:latin typeface="Abadi MT Condensed Light"/>
              </a:rPr>
              <a:t>Analysen. </a:t>
            </a:r>
            <a:r>
              <a:rPr lang="de-DE" altLang="de-DE" sz="1800" b="0" dirty="0">
                <a:latin typeface="Abadi MT Condensed Light"/>
              </a:rPr>
              <a:t>Es ist von zentraler Bedeutung für die Konzeption, da es den Ausgangspunkt für die Entwicklung der Strategie darstellt. </a:t>
            </a:r>
            <a:endParaRPr lang="de-DE" altLang="de-DE" sz="1800" b="0" dirty="0" smtClean="0">
              <a:latin typeface="Abadi MT Condensed Light"/>
            </a:endParaRPr>
          </a:p>
          <a:p>
            <a:pPr eaLnBrk="1" hangingPunct="1">
              <a:spcBef>
                <a:spcPct val="50000"/>
              </a:spcBef>
              <a:buFontTx/>
              <a:buNone/>
            </a:pPr>
            <a:r>
              <a:rPr lang="de-DE" altLang="de-DE" sz="1800" dirty="0" smtClean="0">
                <a:latin typeface="Abadi MT Condensed Light"/>
              </a:rPr>
              <a:t>Eine </a:t>
            </a:r>
            <a:r>
              <a:rPr lang="de-DE" altLang="de-DE" sz="1800" dirty="0">
                <a:latin typeface="Abadi MT Condensed Light"/>
              </a:rPr>
              <a:t>Reduktion auf die wesentlichen Punkte ist dafür äußerst wichtig.  </a:t>
            </a: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82"/>
                                        </p:tgtEl>
                                        <p:attrNameLst>
                                          <p:attrName>style.visibility</p:attrName>
                                        </p:attrNameLst>
                                      </p:cBhvr>
                                      <p:to>
                                        <p:strVal val="visible"/>
                                      </p:to>
                                    </p:set>
                                    <p:anim calcmode="lin" valueType="num">
                                      <p:cBhvr additive="base">
                                        <p:cTn id="7" dur="500" fill="hold"/>
                                        <p:tgtEl>
                                          <p:spTgt spid="54282"/>
                                        </p:tgtEl>
                                        <p:attrNameLst>
                                          <p:attrName>ppt_x</p:attrName>
                                        </p:attrNameLst>
                                      </p:cBhvr>
                                      <p:tavLst>
                                        <p:tav tm="0">
                                          <p:val>
                                            <p:strVal val="0-#ppt_w/2"/>
                                          </p:val>
                                        </p:tav>
                                        <p:tav tm="100000">
                                          <p:val>
                                            <p:strVal val="#ppt_x"/>
                                          </p:val>
                                        </p:tav>
                                      </p:tavLst>
                                    </p:anim>
                                    <p:anim calcmode="lin" valueType="num">
                                      <p:cBhvr additive="base">
                                        <p:cTn id="8" dur="500" fill="hold"/>
                                        <p:tgtEl>
                                          <p:spTgt spid="542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Zielgruppen </a:t>
            </a:r>
          </a:p>
        </p:txBody>
      </p:sp>
      <p:sp>
        <p:nvSpPr>
          <p:cNvPr id="38915"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55301" name="Text Box 5"/>
          <p:cNvSpPr txBox="1">
            <a:spLocks noChangeArrowheads="1"/>
          </p:cNvSpPr>
          <p:nvPr/>
        </p:nvSpPr>
        <p:spPr bwMode="auto">
          <a:xfrm>
            <a:off x="3581400" y="3069442"/>
            <a:ext cx="1905000" cy="1631216"/>
          </a:xfrm>
          <a:prstGeom prst="rect">
            <a:avLst/>
          </a:prstGeom>
          <a:solidFill>
            <a:srgbClr val="FFFFCC"/>
          </a:solidFill>
          <a:ln>
            <a:noFill/>
          </a:ln>
          <a:effec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de-DE" altLang="de-DE" b="0" dirty="0">
              <a:latin typeface="Arial" panose="020B0604020202020204" pitchFamily="34" charset="0"/>
            </a:endParaRPr>
          </a:p>
          <a:p>
            <a:pPr algn="ctr" eaLnBrk="1" hangingPunct="1">
              <a:spcBef>
                <a:spcPct val="50000"/>
              </a:spcBef>
              <a:buFontTx/>
              <a:buNone/>
            </a:pPr>
            <a:r>
              <a:rPr lang="de-DE" altLang="de-DE" dirty="0" smtClean="0">
                <a:latin typeface="Abadi MT Condensed Light"/>
              </a:rPr>
              <a:t>Mittler-Zielgruppen</a:t>
            </a:r>
            <a:endParaRPr lang="de-DE" altLang="de-DE" dirty="0">
              <a:latin typeface="Abadi MT Condensed Light"/>
            </a:endParaRPr>
          </a:p>
          <a:p>
            <a:pPr algn="ctr" eaLnBrk="1" hangingPunct="1">
              <a:spcBef>
                <a:spcPct val="50000"/>
              </a:spcBef>
              <a:buFontTx/>
              <a:buNone/>
            </a:pPr>
            <a:endParaRPr lang="de-DE" altLang="de-DE" b="0" dirty="0">
              <a:latin typeface="Arial" panose="020B0604020202020204" pitchFamily="34" charset="0"/>
            </a:endParaRPr>
          </a:p>
        </p:txBody>
      </p:sp>
      <p:sp>
        <p:nvSpPr>
          <p:cNvPr id="55302" name="Text Box 6"/>
          <p:cNvSpPr txBox="1">
            <a:spLocks noChangeArrowheads="1"/>
          </p:cNvSpPr>
          <p:nvPr/>
        </p:nvSpPr>
        <p:spPr bwMode="auto">
          <a:xfrm>
            <a:off x="6400800" y="1988840"/>
            <a:ext cx="1905000" cy="3597275"/>
          </a:xfrm>
          <a:prstGeom prst="rect">
            <a:avLst/>
          </a:prstGeom>
          <a:solidFill>
            <a:srgbClr val="FFCCCC"/>
          </a:solidFill>
          <a:ln>
            <a:noFill/>
          </a:ln>
          <a:effec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endParaRPr lang="de-DE" altLang="de-DE" b="0" dirty="0">
              <a:latin typeface="Arial" panose="020B0604020202020204" pitchFamily="34" charset="0"/>
            </a:endParaRPr>
          </a:p>
          <a:p>
            <a:pPr algn="ctr" eaLnBrk="1" hangingPunct="1">
              <a:spcBef>
                <a:spcPct val="50000"/>
              </a:spcBef>
              <a:buFontTx/>
              <a:buNone/>
            </a:pPr>
            <a:endParaRPr lang="de-DE" altLang="de-DE" b="0" dirty="0">
              <a:latin typeface="Arial" panose="020B0604020202020204" pitchFamily="34" charset="0"/>
            </a:endParaRPr>
          </a:p>
          <a:p>
            <a:pPr algn="ctr" eaLnBrk="1" hangingPunct="1">
              <a:spcBef>
                <a:spcPct val="50000"/>
              </a:spcBef>
              <a:buFontTx/>
              <a:buNone/>
            </a:pPr>
            <a:endParaRPr lang="de-DE" altLang="de-DE" b="0" dirty="0">
              <a:latin typeface="Arial" panose="020B0604020202020204" pitchFamily="34" charset="0"/>
            </a:endParaRPr>
          </a:p>
          <a:p>
            <a:pPr algn="ctr" eaLnBrk="1" hangingPunct="1">
              <a:spcBef>
                <a:spcPct val="50000"/>
              </a:spcBef>
              <a:buFontTx/>
              <a:buNone/>
            </a:pPr>
            <a:r>
              <a:rPr lang="de-DE" altLang="de-DE" dirty="0">
                <a:latin typeface="Abadi MT Condensed Light"/>
              </a:rPr>
              <a:t>Empfänger-</a:t>
            </a:r>
          </a:p>
          <a:p>
            <a:pPr algn="ctr" eaLnBrk="1" hangingPunct="1">
              <a:spcBef>
                <a:spcPct val="50000"/>
              </a:spcBef>
              <a:buFontTx/>
              <a:buNone/>
            </a:pPr>
            <a:r>
              <a:rPr lang="de-DE" altLang="de-DE" dirty="0">
                <a:latin typeface="Abadi MT Condensed Light"/>
              </a:rPr>
              <a:t>Zielgruppen</a:t>
            </a:r>
          </a:p>
          <a:p>
            <a:pPr algn="ctr" eaLnBrk="1" hangingPunct="1">
              <a:spcBef>
                <a:spcPct val="50000"/>
              </a:spcBef>
              <a:buFontTx/>
              <a:buNone/>
            </a:pPr>
            <a:endParaRPr lang="de-DE" altLang="de-DE" b="0" dirty="0">
              <a:latin typeface="Arial" panose="020B0604020202020204" pitchFamily="34" charset="0"/>
            </a:endParaRPr>
          </a:p>
          <a:p>
            <a:pPr algn="ctr" eaLnBrk="1" hangingPunct="1">
              <a:spcBef>
                <a:spcPct val="50000"/>
              </a:spcBef>
              <a:buFontTx/>
              <a:buNone/>
            </a:pPr>
            <a:endParaRPr lang="de-DE" altLang="de-DE" b="0" dirty="0">
              <a:latin typeface="Arial" panose="020B0604020202020204" pitchFamily="34" charset="0"/>
            </a:endParaRPr>
          </a:p>
          <a:p>
            <a:pPr algn="ctr" eaLnBrk="1" hangingPunct="1">
              <a:spcBef>
                <a:spcPct val="50000"/>
              </a:spcBef>
              <a:buFontTx/>
              <a:buNone/>
            </a:pPr>
            <a:endParaRPr lang="de-DE" altLang="de-DE" b="0" dirty="0">
              <a:latin typeface="Arial" panose="020B0604020202020204" pitchFamily="34" charset="0"/>
            </a:endParaRPr>
          </a:p>
        </p:txBody>
      </p:sp>
      <p:grpSp>
        <p:nvGrpSpPr>
          <p:cNvPr id="55303" name="Group 7"/>
          <p:cNvGrpSpPr>
            <a:grpSpLocks/>
          </p:cNvGrpSpPr>
          <p:nvPr/>
        </p:nvGrpSpPr>
        <p:grpSpPr bwMode="auto">
          <a:xfrm>
            <a:off x="1835150" y="2369840"/>
            <a:ext cx="4527550" cy="2879725"/>
            <a:chOff x="1156" y="1584"/>
            <a:chExt cx="2852" cy="1814"/>
          </a:xfrm>
        </p:grpSpPr>
        <p:cxnSp>
          <p:nvCxnSpPr>
            <p:cNvPr id="38924" name="AutoShape 8"/>
            <p:cNvCxnSpPr>
              <a:cxnSpLocks noChangeShapeType="1"/>
            </p:cNvCxnSpPr>
            <p:nvPr/>
          </p:nvCxnSpPr>
          <p:spPr bwMode="auto">
            <a:xfrm flipV="1">
              <a:off x="1156" y="1584"/>
              <a:ext cx="2852" cy="950"/>
            </a:xfrm>
            <a:prstGeom prst="bentConnector3">
              <a:avLst>
                <a:gd name="adj1" fmla="val 95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5" name="AutoShape 9"/>
            <p:cNvCxnSpPr>
              <a:cxnSpLocks noChangeShapeType="1"/>
            </p:cNvCxnSpPr>
            <p:nvPr/>
          </p:nvCxnSpPr>
          <p:spPr bwMode="auto">
            <a:xfrm>
              <a:off x="1156" y="2571"/>
              <a:ext cx="2852" cy="827"/>
            </a:xfrm>
            <a:prstGeom prst="bentConnector3">
              <a:avLst>
                <a:gd name="adj1" fmla="val 759"/>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5306" name="Group 10"/>
          <p:cNvGrpSpPr>
            <a:grpSpLocks/>
          </p:cNvGrpSpPr>
          <p:nvPr/>
        </p:nvGrpSpPr>
        <p:grpSpPr bwMode="auto">
          <a:xfrm>
            <a:off x="2667000" y="3884315"/>
            <a:ext cx="3733800" cy="9525"/>
            <a:chOff x="1680" y="2538"/>
            <a:chExt cx="2352" cy="6"/>
          </a:xfrm>
        </p:grpSpPr>
        <p:sp>
          <p:nvSpPr>
            <p:cNvPr id="38922" name="Line 11"/>
            <p:cNvSpPr>
              <a:spLocks noChangeShapeType="1"/>
            </p:cNvSpPr>
            <p:nvPr/>
          </p:nvSpPr>
          <p:spPr bwMode="auto">
            <a:xfrm>
              <a:off x="1680" y="2544"/>
              <a:ext cx="57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8923" name="Line 12"/>
            <p:cNvSpPr>
              <a:spLocks noChangeShapeType="1"/>
            </p:cNvSpPr>
            <p:nvPr/>
          </p:nvSpPr>
          <p:spPr bwMode="auto">
            <a:xfrm>
              <a:off x="3456" y="2538"/>
              <a:ext cx="57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55310" name="Text Box 14"/>
          <p:cNvSpPr txBox="1">
            <a:spLocks noChangeArrowheads="1"/>
          </p:cNvSpPr>
          <p:nvPr/>
        </p:nvSpPr>
        <p:spPr bwMode="auto">
          <a:xfrm>
            <a:off x="0" y="5927725"/>
            <a:ext cx="9144000" cy="923925"/>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200">
                <a:solidFill>
                  <a:schemeClr val="bg1"/>
                </a:solidFill>
                <a:latin typeface="Arial" panose="020B0604020202020204" pitchFamily="34" charset="0"/>
              </a:rPr>
              <a:t>.....wobei direkte Kommunikation an die Empfänger immer effektiver, aber meist aufwändiger ist.</a:t>
            </a:r>
          </a:p>
          <a:p>
            <a:pPr eaLnBrk="1" hangingPunct="1">
              <a:spcBef>
                <a:spcPct val="50000"/>
              </a:spcBef>
              <a:buFontTx/>
              <a:buNone/>
            </a:pPr>
            <a:r>
              <a:rPr lang="de-DE" altLang="de-DE" sz="1200">
                <a:solidFill>
                  <a:schemeClr val="bg1"/>
                </a:solidFill>
                <a:latin typeface="Arial" panose="020B0604020202020204" pitchFamily="34" charset="0"/>
              </a:rPr>
              <a:t>Mittlerzielgruppen haben bisweilen eine hohe multiplikatorische Wirkung (z.B. Presse), Kommunikation über Mittlerzielgruppen ist daher oft effizienter. Nachteil: Informationen werden durch die Mittler meist verändert. Somit kann nicht garantiert werden, dass bei den Empfängern genau das ankommt, was von den Absendern beabsichtigt ist.</a:t>
            </a:r>
          </a:p>
        </p:txBody>
      </p:sp>
      <p:pic>
        <p:nvPicPr>
          <p:cNvPr id="14" name="Grafi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
        <p:nvSpPr>
          <p:cNvPr id="55300" name="Text Box 4"/>
          <p:cNvSpPr txBox="1">
            <a:spLocks noChangeArrowheads="1"/>
          </p:cNvSpPr>
          <p:nvPr/>
        </p:nvSpPr>
        <p:spPr bwMode="auto">
          <a:xfrm>
            <a:off x="762000" y="3573016"/>
            <a:ext cx="1905000" cy="671292"/>
          </a:xfrm>
          <a:prstGeom prst="rect">
            <a:avLst/>
          </a:prstGeom>
          <a:solidFill>
            <a:srgbClr val="99CC99"/>
          </a:solidFill>
          <a:ln w="9525">
            <a:noFill/>
            <a:miter lim="800000"/>
            <a:headEnd/>
            <a:tailEnd/>
          </a:ln>
          <a:effectLst/>
        </p:spPr>
        <p:txBody>
          <a:bodyPr tIns="180000" bIns="180000">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dirty="0" smtClean="0">
                <a:latin typeface="Abadi MT Condensed Light"/>
              </a:rPr>
              <a:t>Absender</a:t>
            </a:r>
            <a:endParaRPr lang="de-DE" altLang="de-DE" dirty="0">
              <a:latin typeface="Abadi MT Condensed Ligh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0-#ppt_w/2"/>
                                          </p:val>
                                        </p:tav>
                                        <p:tav tm="100000">
                                          <p:val>
                                            <p:strVal val="#ppt_x"/>
                                          </p:val>
                                        </p:tav>
                                      </p:tavLst>
                                    </p:anim>
                                    <p:anim calcmode="lin" valueType="num">
                                      <p:cBhvr additive="base">
                                        <p:cTn id="8"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301"/>
                                        </p:tgtEl>
                                        <p:attrNameLst>
                                          <p:attrName>style.visibility</p:attrName>
                                        </p:attrNameLst>
                                      </p:cBhvr>
                                      <p:to>
                                        <p:strVal val="visible"/>
                                      </p:to>
                                    </p:set>
                                    <p:anim calcmode="lin" valueType="num">
                                      <p:cBhvr additive="base">
                                        <p:cTn id="13" dur="500" fill="hold"/>
                                        <p:tgtEl>
                                          <p:spTgt spid="55301"/>
                                        </p:tgtEl>
                                        <p:attrNameLst>
                                          <p:attrName>ppt_x</p:attrName>
                                        </p:attrNameLst>
                                      </p:cBhvr>
                                      <p:tavLst>
                                        <p:tav tm="0">
                                          <p:val>
                                            <p:strVal val="0-#ppt_w/2"/>
                                          </p:val>
                                        </p:tav>
                                        <p:tav tm="100000">
                                          <p:val>
                                            <p:strVal val="#ppt_x"/>
                                          </p:val>
                                        </p:tav>
                                      </p:tavLst>
                                    </p:anim>
                                    <p:anim calcmode="lin" valueType="num">
                                      <p:cBhvr additive="base">
                                        <p:cTn id="14" dur="500" fill="hold"/>
                                        <p:tgtEl>
                                          <p:spTgt spid="5530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5302"/>
                                        </p:tgtEl>
                                        <p:attrNameLst>
                                          <p:attrName>style.visibility</p:attrName>
                                        </p:attrNameLst>
                                      </p:cBhvr>
                                      <p:to>
                                        <p:strVal val="visible"/>
                                      </p:to>
                                    </p:set>
                                    <p:anim calcmode="lin" valueType="num">
                                      <p:cBhvr additive="base">
                                        <p:cTn id="19" dur="500" fill="hold"/>
                                        <p:tgtEl>
                                          <p:spTgt spid="55302"/>
                                        </p:tgtEl>
                                        <p:attrNameLst>
                                          <p:attrName>ppt_x</p:attrName>
                                        </p:attrNameLst>
                                      </p:cBhvr>
                                      <p:tavLst>
                                        <p:tav tm="0">
                                          <p:val>
                                            <p:strVal val="0-#ppt_w/2"/>
                                          </p:val>
                                        </p:tav>
                                        <p:tav tm="100000">
                                          <p:val>
                                            <p:strVal val="#ppt_x"/>
                                          </p:val>
                                        </p:tav>
                                      </p:tavLst>
                                    </p:anim>
                                    <p:anim calcmode="lin" valueType="num">
                                      <p:cBhvr additive="base">
                                        <p:cTn id="20" dur="500" fill="hold"/>
                                        <p:tgtEl>
                                          <p:spTgt spid="5530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5306"/>
                                        </p:tgtEl>
                                        <p:attrNameLst>
                                          <p:attrName>style.visibility</p:attrName>
                                        </p:attrNameLst>
                                      </p:cBhvr>
                                      <p:to>
                                        <p:strVal val="visible"/>
                                      </p:to>
                                    </p:set>
                                    <p:anim calcmode="lin" valueType="num">
                                      <p:cBhvr additive="base">
                                        <p:cTn id="25" dur="500" fill="hold"/>
                                        <p:tgtEl>
                                          <p:spTgt spid="55306"/>
                                        </p:tgtEl>
                                        <p:attrNameLst>
                                          <p:attrName>ppt_x</p:attrName>
                                        </p:attrNameLst>
                                      </p:cBhvr>
                                      <p:tavLst>
                                        <p:tav tm="0">
                                          <p:val>
                                            <p:strVal val="0-#ppt_w/2"/>
                                          </p:val>
                                        </p:tav>
                                        <p:tav tm="100000">
                                          <p:val>
                                            <p:strVal val="#ppt_x"/>
                                          </p:val>
                                        </p:tav>
                                      </p:tavLst>
                                    </p:anim>
                                    <p:anim calcmode="lin" valueType="num">
                                      <p:cBhvr additive="base">
                                        <p:cTn id="26" dur="500" fill="hold"/>
                                        <p:tgtEl>
                                          <p:spTgt spid="5530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5303"/>
                                        </p:tgtEl>
                                        <p:attrNameLst>
                                          <p:attrName>style.visibility</p:attrName>
                                        </p:attrNameLst>
                                      </p:cBhvr>
                                      <p:to>
                                        <p:strVal val="visible"/>
                                      </p:to>
                                    </p:set>
                                    <p:anim calcmode="lin" valueType="num">
                                      <p:cBhvr additive="base">
                                        <p:cTn id="31" dur="500" fill="hold"/>
                                        <p:tgtEl>
                                          <p:spTgt spid="55303"/>
                                        </p:tgtEl>
                                        <p:attrNameLst>
                                          <p:attrName>ppt_x</p:attrName>
                                        </p:attrNameLst>
                                      </p:cBhvr>
                                      <p:tavLst>
                                        <p:tav tm="0">
                                          <p:val>
                                            <p:strVal val="0-#ppt_w/2"/>
                                          </p:val>
                                        </p:tav>
                                        <p:tav tm="100000">
                                          <p:val>
                                            <p:strVal val="#ppt_x"/>
                                          </p:val>
                                        </p:tav>
                                      </p:tavLst>
                                    </p:anim>
                                    <p:anim calcmode="lin" valueType="num">
                                      <p:cBhvr additive="base">
                                        <p:cTn id="32" dur="500" fill="hold"/>
                                        <p:tgtEl>
                                          <p:spTgt spid="5530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5310"/>
                                        </p:tgtEl>
                                        <p:attrNameLst>
                                          <p:attrName>style.visibility</p:attrName>
                                        </p:attrNameLst>
                                      </p:cBhvr>
                                      <p:to>
                                        <p:strVal val="visible"/>
                                      </p:to>
                                    </p:set>
                                    <p:anim calcmode="lin" valueType="num">
                                      <p:cBhvr additive="base">
                                        <p:cTn id="37" dur="500" fill="hold"/>
                                        <p:tgtEl>
                                          <p:spTgt spid="55310"/>
                                        </p:tgtEl>
                                        <p:attrNameLst>
                                          <p:attrName>ppt_x</p:attrName>
                                        </p:attrNameLst>
                                      </p:cBhvr>
                                      <p:tavLst>
                                        <p:tav tm="0">
                                          <p:val>
                                            <p:strVal val="#ppt_x"/>
                                          </p:val>
                                        </p:tav>
                                        <p:tav tm="100000">
                                          <p:val>
                                            <p:strVal val="#ppt_x"/>
                                          </p:val>
                                        </p:tav>
                                      </p:tavLst>
                                    </p:anim>
                                    <p:anim calcmode="lin" valueType="num">
                                      <p:cBhvr additive="base">
                                        <p:cTn id="38" dur="500" fill="hold"/>
                                        <p:tgtEl>
                                          <p:spTgt spid="553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animBg="1" autoUpdateAnimBg="0"/>
      <p:bldP spid="55302" grpId="0" animBg="1" autoUpdateAnimBg="0"/>
      <p:bldP spid="55310" grpId="0" animBg="1" autoUpdateAnimBg="0"/>
      <p:bldP spid="5530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838200" y="1752600"/>
            <a:ext cx="78486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91440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1. Warum Konzepte für Öffentlichkeitsarbeit?</a:t>
            </a:r>
          </a:p>
          <a:p>
            <a:pPr lvl="1" eaLnBrk="1" hangingPunct="1">
              <a:spcBef>
                <a:spcPct val="50000"/>
              </a:spcBef>
              <a:buFontTx/>
              <a:buNone/>
            </a:pPr>
            <a:r>
              <a:rPr lang="de-DE" altLang="de-DE" sz="2000" dirty="0">
                <a:latin typeface="Abadi MT Condensed Light"/>
              </a:rPr>
              <a:t>- Definitionen </a:t>
            </a:r>
          </a:p>
          <a:p>
            <a:pPr lvl="1" eaLnBrk="1" hangingPunct="1">
              <a:spcBef>
                <a:spcPct val="50000"/>
              </a:spcBef>
              <a:buFontTx/>
              <a:buNone/>
            </a:pPr>
            <a:r>
              <a:rPr lang="de-DE" altLang="de-DE" sz="2000" dirty="0">
                <a:latin typeface="Abadi MT Condensed Light"/>
              </a:rPr>
              <a:t>- Was können Konzepte leisten? </a:t>
            </a:r>
          </a:p>
          <a:p>
            <a:pPr lvl="1" eaLnBrk="1" hangingPunct="1">
              <a:spcBef>
                <a:spcPct val="50000"/>
              </a:spcBef>
              <a:buFontTx/>
              <a:buNone/>
            </a:pPr>
            <a:r>
              <a:rPr lang="de-DE" altLang="de-DE" sz="2000" dirty="0">
                <a:latin typeface="Abadi MT Condensed Light"/>
              </a:rPr>
              <a:t>- Die Funktionen eines Konzepts </a:t>
            </a:r>
          </a:p>
          <a:p>
            <a:pPr eaLnBrk="1" hangingPunct="1">
              <a:spcBef>
                <a:spcPct val="50000"/>
              </a:spcBef>
              <a:buFontTx/>
              <a:buNone/>
            </a:pPr>
            <a:r>
              <a:rPr lang="de-DE" altLang="de-DE" sz="2400" dirty="0">
                <a:solidFill>
                  <a:schemeClr val="bg1">
                    <a:lumMod val="50000"/>
                  </a:schemeClr>
                </a:solidFill>
                <a:latin typeface="Abadi MT Condensed Light"/>
              </a:rPr>
              <a:t>2. PR-Konzept im Überblick </a:t>
            </a:r>
          </a:p>
          <a:p>
            <a:pPr eaLnBrk="1" hangingPunct="1">
              <a:spcBef>
                <a:spcPct val="50000"/>
              </a:spcBef>
              <a:buFontTx/>
              <a:buNone/>
            </a:pPr>
            <a:r>
              <a:rPr lang="de-DE" altLang="de-DE" sz="1600" dirty="0">
                <a:latin typeface="Abadi MT Condensed Light"/>
              </a:rPr>
              <a:t>	</a:t>
            </a:r>
            <a:r>
              <a:rPr lang="de-DE" altLang="de-DE" b="0" dirty="0">
                <a:latin typeface="Abadi MT Condensed Light"/>
              </a:rPr>
              <a:t>- die Bestandteile </a:t>
            </a:r>
          </a:p>
          <a:p>
            <a:pPr eaLnBrk="1" hangingPunct="1">
              <a:spcBef>
                <a:spcPct val="50000"/>
              </a:spcBef>
              <a:buFontTx/>
              <a:buNone/>
            </a:pPr>
            <a:r>
              <a:rPr lang="de-DE" altLang="de-DE" b="0" dirty="0">
                <a:latin typeface="Abadi MT Condensed Light"/>
              </a:rPr>
              <a:t>	</a:t>
            </a:r>
            <a:r>
              <a:rPr lang="de-DE" altLang="de-DE" b="0" dirty="0" smtClean="0">
                <a:latin typeface="Abadi MT Condensed Light"/>
              </a:rPr>
              <a:t>- </a:t>
            </a:r>
            <a:r>
              <a:rPr lang="de-DE" altLang="de-DE" b="0" dirty="0">
                <a:latin typeface="Abadi MT Condensed Light"/>
              </a:rPr>
              <a:t>was zeichnet ein gutes Konzept aus? </a:t>
            </a:r>
          </a:p>
          <a:p>
            <a:pPr eaLnBrk="1" hangingPunct="1">
              <a:spcBef>
                <a:spcPct val="50000"/>
              </a:spcBef>
              <a:buFontTx/>
              <a:buNone/>
            </a:pPr>
            <a:r>
              <a:rPr lang="de-DE" altLang="de-DE" b="0" dirty="0">
                <a:latin typeface="Abadi MT Condensed Light"/>
              </a:rPr>
              <a:t>	- goldene Regeln </a:t>
            </a:r>
          </a:p>
        </p:txBody>
      </p:sp>
      <p:sp>
        <p:nvSpPr>
          <p:cNvPr id="6147"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smtClean="0">
                <a:solidFill>
                  <a:srgbClr val="A50021"/>
                </a:solidFill>
                <a:latin typeface="Abadi MT Condensed Light"/>
              </a:rPr>
              <a:t>Inhalt</a:t>
            </a:r>
            <a:r>
              <a:rPr lang="de-DE" altLang="de-DE" sz="2800" dirty="0" smtClean="0">
                <a:solidFill>
                  <a:srgbClr val="A50021"/>
                </a:solidFill>
              </a:rPr>
              <a:t>:</a:t>
            </a:r>
            <a:endParaRPr lang="de-DE" altLang="de-DE" sz="2800" dirty="0">
              <a:solidFill>
                <a:srgbClr val="A50021"/>
              </a:solidFill>
            </a:endParaRPr>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Zielgruppen</a:t>
            </a:r>
            <a:r>
              <a:rPr lang="de-DE" altLang="de-DE" dirty="0"/>
              <a:t> </a:t>
            </a:r>
          </a:p>
        </p:txBody>
      </p:sp>
      <p:sp>
        <p:nvSpPr>
          <p:cNvPr id="40963"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56333" name="Text Box 13"/>
          <p:cNvSpPr txBox="1">
            <a:spLocks noChangeArrowheads="1"/>
          </p:cNvSpPr>
          <p:nvPr/>
        </p:nvSpPr>
        <p:spPr bwMode="auto">
          <a:xfrm>
            <a:off x="838200" y="4876800"/>
            <a:ext cx="7391400" cy="960263"/>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800" dirty="0">
                <a:latin typeface="Abadi MT Condensed Light"/>
              </a:rPr>
              <a:t>Empfänger </a:t>
            </a:r>
            <a:r>
              <a:rPr lang="de-DE" altLang="de-DE" sz="1600" b="0" dirty="0">
                <a:latin typeface="Abadi MT Condensed Light"/>
              </a:rPr>
              <a:t>...sind die, die wir als „Endverbraucher“ erreichen wollen</a:t>
            </a:r>
          </a:p>
          <a:p>
            <a:pPr lvl="1" eaLnBrk="1" hangingPunct="1">
              <a:buFontTx/>
              <a:buChar char="•"/>
            </a:pPr>
            <a:r>
              <a:rPr lang="de-DE" altLang="de-DE" sz="1600" dirty="0">
                <a:latin typeface="Abadi MT Condensed Light"/>
              </a:rPr>
              <a:t> z. Bsp. Jugendliche</a:t>
            </a:r>
          </a:p>
          <a:p>
            <a:pPr lvl="1" eaLnBrk="1" hangingPunct="1">
              <a:buFontTx/>
              <a:buChar char="•"/>
            </a:pPr>
            <a:r>
              <a:rPr lang="de-DE" altLang="de-DE" sz="1600" dirty="0">
                <a:latin typeface="Abadi MT Condensed Light"/>
              </a:rPr>
              <a:t> z. Bsp. Kreispolitiker</a:t>
            </a:r>
          </a:p>
        </p:txBody>
      </p:sp>
      <p:sp>
        <p:nvSpPr>
          <p:cNvPr id="56334" name="Text Box 14"/>
          <p:cNvSpPr txBox="1">
            <a:spLocks noChangeArrowheads="1"/>
          </p:cNvSpPr>
          <p:nvPr/>
        </p:nvSpPr>
        <p:spPr bwMode="auto">
          <a:xfrm>
            <a:off x="838200" y="3505200"/>
            <a:ext cx="7391400" cy="125572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800" dirty="0">
                <a:latin typeface="Abadi MT Condensed Light"/>
              </a:rPr>
              <a:t>Mittler</a:t>
            </a:r>
            <a:r>
              <a:rPr lang="de-DE" altLang="de-DE" sz="1800" b="0" dirty="0">
                <a:latin typeface="Abadi MT Condensed Light"/>
              </a:rPr>
              <a:t> </a:t>
            </a:r>
            <a:r>
              <a:rPr lang="de-DE" altLang="de-DE" sz="1600" b="0" dirty="0">
                <a:latin typeface="Abadi MT Condensed Light"/>
              </a:rPr>
              <a:t>...vermitteln unsere Kommunikation an die Kernzielgruppen</a:t>
            </a:r>
            <a:endParaRPr lang="de-DE" altLang="de-DE" sz="1600" dirty="0">
              <a:latin typeface="Abadi MT Condensed Light"/>
            </a:endParaRPr>
          </a:p>
          <a:p>
            <a:pPr lvl="1" eaLnBrk="1" hangingPunct="1">
              <a:buFontTx/>
              <a:buChar char="•"/>
            </a:pPr>
            <a:r>
              <a:rPr lang="de-DE" altLang="de-DE" sz="1600" dirty="0">
                <a:latin typeface="Abadi MT Condensed Light"/>
              </a:rPr>
              <a:t> Multiplikatoren</a:t>
            </a:r>
          </a:p>
          <a:p>
            <a:pPr lvl="1" eaLnBrk="1" hangingPunct="1">
              <a:buFontTx/>
              <a:buChar char="•"/>
            </a:pPr>
            <a:r>
              <a:rPr lang="de-DE" altLang="de-DE" sz="1600" dirty="0">
                <a:latin typeface="Abadi MT Condensed Light"/>
              </a:rPr>
              <a:t> Journalisten</a:t>
            </a:r>
          </a:p>
          <a:p>
            <a:pPr lvl="1" eaLnBrk="1" hangingPunct="1">
              <a:buFontTx/>
              <a:buChar char="•"/>
            </a:pPr>
            <a:r>
              <a:rPr lang="de-DE" altLang="de-DE" sz="1600" dirty="0">
                <a:latin typeface="Abadi MT Condensed Light"/>
              </a:rPr>
              <a:t> Eltern, Lehrer etc. (?)</a:t>
            </a:r>
          </a:p>
        </p:txBody>
      </p:sp>
      <p:sp>
        <p:nvSpPr>
          <p:cNvPr id="56335" name="Text Box 15"/>
          <p:cNvSpPr txBox="1">
            <a:spLocks noChangeArrowheads="1"/>
          </p:cNvSpPr>
          <p:nvPr/>
        </p:nvSpPr>
        <p:spPr bwMode="auto">
          <a:xfrm>
            <a:off x="838200" y="2133600"/>
            <a:ext cx="7391400" cy="1292662"/>
          </a:xfrm>
          <a:prstGeom prst="rect">
            <a:avLst/>
          </a:prstGeom>
          <a:solidFill>
            <a:schemeClr val="accent5">
              <a:lumMod val="60000"/>
              <a:lumOff val="40000"/>
            </a:schemeClr>
          </a:solidFill>
          <a:ln w="9525">
            <a:noFill/>
            <a:miter lim="800000"/>
            <a:headEnd/>
            <a:tailEnd/>
          </a:ln>
          <a:effec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20000"/>
              </a:spcBef>
              <a:defRPr/>
            </a:pPr>
            <a:r>
              <a:rPr lang="de-DE" altLang="de-DE" sz="1800" b="1" dirty="0" smtClean="0">
                <a:latin typeface="Abadi MT Condensed Light"/>
              </a:rPr>
              <a:t>Absender</a:t>
            </a:r>
            <a:r>
              <a:rPr lang="de-DE" altLang="de-DE" sz="1800" dirty="0" smtClean="0">
                <a:latin typeface="Abadi MT Condensed Light"/>
              </a:rPr>
              <a:t>: </a:t>
            </a:r>
            <a:r>
              <a:rPr lang="de-DE" altLang="de-DE" sz="1600" dirty="0" smtClean="0">
                <a:latin typeface="Abadi MT Condensed Light"/>
              </a:rPr>
              <a:t>alle Personen innerhalb der Organisation, also: </a:t>
            </a:r>
          </a:p>
          <a:p>
            <a:pPr lvl="1" eaLnBrk="1" hangingPunct="1">
              <a:spcBef>
                <a:spcPct val="20000"/>
              </a:spcBef>
              <a:buFontTx/>
              <a:buChar char="•"/>
              <a:defRPr/>
            </a:pPr>
            <a:r>
              <a:rPr lang="de-DE" altLang="de-DE" sz="1600" dirty="0" smtClean="0">
                <a:latin typeface="Abadi MT Condensed Light"/>
              </a:rPr>
              <a:t> Mitglieder</a:t>
            </a:r>
          </a:p>
          <a:p>
            <a:pPr lvl="1" eaLnBrk="1" hangingPunct="1">
              <a:spcBef>
                <a:spcPct val="20000"/>
              </a:spcBef>
              <a:buFontTx/>
              <a:buChar char="•"/>
              <a:defRPr/>
            </a:pPr>
            <a:r>
              <a:rPr lang="de-DE" altLang="de-DE" sz="1600" dirty="0" smtClean="0">
                <a:latin typeface="Abadi MT Condensed Light"/>
              </a:rPr>
              <a:t> Jugend-/Gruppenleiter</a:t>
            </a:r>
          </a:p>
          <a:p>
            <a:pPr lvl="1" eaLnBrk="1" hangingPunct="1">
              <a:spcBef>
                <a:spcPct val="20000"/>
              </a:spcBef>
              <a:buFontTx/>
              <a:buChar char="•"/>
              <a:defRPr/>
            </a:pPr>
            <a:r>
              <a:rPr lang="de-DE" altLang="de-DE" sz="1600" dirty="0">
                <a:latin typeface="Abadi MT Condensed Light"/>
              </a:rPr>
              <a:t> </a:t>
            </a:r>
            <a:r>
              <a:rPr lang="de-DE" altLang="de-DE" sz="1600" dirty="0" smtClean="0">
                <a:latin typeface="Abadi MT Condensed Light"/>
              </a:rPr>
              <a:t>Vorstand etc</a:t>
            </a:r>
            <a:r>
              <a:rPr lang="de-DE" altLang="de-DE" sz="1800" dirty="0" smtClean="0">
                <a:latin typeface="Abadi MT Condensed Light"/>
              </a:rPr>
              <a:t>. </a:t>
            </a:r>
            <a:endParaRPr lang="de-DE" altLang="de-DE" dirty="0" smtClean="0">
              <a:latin typeface="Abadi MT Condensed Light"/>
            </a:endParaRPr>
          </a:p>
        </p:txBody>
      </p:sp>
      <p:sp>
        <p:nvSpPr>
          <p:cNvPr id="56337" name="Text Box 17"/>
          <p:cNvSpPr txBox="1">
            <a:spLocks noChangeArrowheads="1"/>
          </p:cNvSpPr>
          <p:nvPr/>
        </p:nvSpPr>
        <p:spPr bwMode="auto">
          <a:xfrm>
            <a:off x="11113" y="6205538"/>
            <a:ext cx="9144000" cy="646112"/>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200" dirty="0">
                <a:solidFill>
                  <a:schemeClr val="bg1"/>
                </a:solidFill>
                <a:latin typeface="Abadi MT Condensed Light"/>
              </a:rPr>
              <a:t>Absender nicht vernachlässigen. Warum? Der sogenannte „Botschaftereffekt“, also die persönliche Verbreitung von Informationen durch Menschen, die der Organisation angehören, spielt eine wichtige Rolle. Auch deswegen legen moderne Unternehmen und Organisationen viel Wert auf eine gute und funktionierende interne Kommunikation.</a:t>
            </a:r>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35"/>
                                        </p:tgtEl>
                                        <p:attrNameLst>
                                          <p:attrName>style.visibility</p:attrName>
                                        </p:attrNameLst>
                                      </p:cBhvr>
                                      <p:to>
                                        <p:strVal val="visible"/>
                                      </p:to>
                                    </p:set>
                                    <p:anim calcmode="lin" valueType="num">
                                      <p:cBhvr additive="base">
                                        <p:cTn id="7" dur="500" fill="hold"/>
                                        <p:tgtEl>
                                          <p:spTgt spid="56335"/>
                                        </p:tgtEl>
                                        <p:attrNameLst>
                                          <p:attrName>ppt_x</p:attrName>
                                        </p:attrNameLst>
                                      </p:cBhvr>
                                      <p:tavLst>
                                        <p:tav tm="0">
                                          <p:val>
                                            <p:strVal val="#ppt_x"/>
                                          </p:val>
                                        </p:tav>
                                        <p:tav tm="100000">
                                          <p:val>
                                            <p:strVal val="#ppt_x"/>
                                          </p:val>
                                        </p:tav>
                                      </p:tavLst>
                                    </p:anim>
                                    <p:anim calcmode="lin" valueType="num">
                                      <p:cBhvr additive="base">
                                        <p:cTn id="8" dur="500" fill="hold"/>
                                        <p:tgtEl>
                                          <p:spTgt spid="5633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34"/>
                                        </p:tgtEl>
                                        <p:attrNameLst>
                                          <p:attrName>style.visibility</p:attrName>
                                        </p:attrNameLst>
                                      </p:cBhvr>
                                      <p:to>
                                        <p:strVal val="visible"/>
                                      </p:to>
                                    </p:set>
                                    <p:anim calcmode="lin" valueType="num">
                                      <p:cBhvr additive="base">
                                        <p:cTn id="13" dur="500" fill="hold"/>
                                        <p:tgtEl>
                                          <p:spTgt spid="56334"/>
                                        </p:tgtEl>
                                        <p:attrNameLst>
                                          <p:attrName>ppt_x</p:attrName>
                                        </p:attrNameLst>
                                      </p:cBhvr>
                                      <p:tavLst>
                                        <p:tav tm="0">
                                          <p:val>
                                            <p:strVal val="#ppt_x"/>
                                          </p:val>
                                        </p:tav>
                                        <p:tav tm="100000">
                                          <p:val>
                                            <p:strVal val="#ppt_x"/>
                                          </p:val>
                                        </p:tav>
                                      </p:tavLst>
                                    </p:anim>
                                    <p:anim calcmode="lin" valueType="num">
                                      <p:cBhvr additive="base">
                                        <p:cTn id="14" dur="500" fill="hold"/>
                                        <p:tgtEl>
                                          <p:spTgt spid="5633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333"/>
                                        </p:tgtEl>
                                        <p:attrNameLst>
                                          <p:attrName>style.visibility</p:attrName>
                                        </p:attrNameLst>
                                      </p:cBhvr>
                                      <p:to>
                                        <p:strVal val="visible"/>
                                      </p:to>
                                    </p:set>
                                    <p:anim calcmode="lin" valueType="num">
                                      <p:cBhvr additive="base">
                                        <p:cTn id="19" dur="500" fill="hold"/>
                                        <p:tgtEl>
                                          <p:spTgt spid="56333"/>
                                        </p:tgtEl>
                                        <p:attrNameLst>
                                          <p:attrName>ppt_x</p:attrName>
                                        </p:attrNameLst>
                                      </p:cBhvr>
                                      <p:tavLst>
                                        <p:tav tm="0">
                                          <p:val>
                                            <p:strVal val="#ppt_x"/>
                                          </p:val>
                                        </p:tav>
                                        <p:tav tm="100000">
                                          <p:val>
                                            <p:strVal val="#ppt_x"/>
                                          </p:val>
                                        </p:tav>
                                      </p:tavLst>
                                    </p:anim>
                                    <p:anim calcmode="lin" valueType="num">
                                      <p:cBhvr additive="base">
                                        <p:cTn id="20" dur="500" fill="hold"/>
                                        <p:tgtEl>
                                          <p:spTgt spid="5633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6337"/>
                                        </p:tgtEl>
                                        <p:attrNameLst>
                                          <p:attrName>style.visibility</p:attrName>
                                        </p:attrNameLst>
                                      </p:cBhvr>
                                      <p:to>
                                        <p:strVal val="visible"/>
                                      </p:to>
                                    </p:set>
                                    <p:anim calcmode="lin" valueType="num">
                                      <p:cBhvr additive="base">
                                        <p:cTn id="25" dur="500" fill="hold"/>
                                        <p:tgtEl>
                                          <p:spTgt spid="56337"/>
                                        </p:tgtEl>
                                        <p:attrNameLst>
                                          <p:attrName>ppt_x</p:attrName>
                                        </p:attrNameLst>
                                      </p:cBhvr>
                                      <p:tavLst>
                                        <p:tav tm="0">
                                          <p:val>
                                            <p:strVal val="#ppt_x"/>
                                          </p:val>
                                        </p:tav>
                                        <p:tav tm="100000">
                                          <p:val>
                                            <p:strVal val="#ppt_x"/>
                                          </p:val>
                                        </p:tav>
                                      </p:tavLst>
                                    </p:anim>
                                    <p:anim calcmode="lin" valueType="num">
                                      <p:cBhvr additive="base">
                                        <p:cTn id="26" dur="500" fill="hold"/>
                                        <p:tgtEl>
                                          <p:spTgt spid="563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3" grpId="0" animBg="1" autoUpdateAnimBg="0"/>
      <p:bldP spid="56334" grpId="0" animBg="1" autoUpdateAnimBg="0"/>
      <p:bldP spid="56335" grpId="0" animBg="1" autoUpdateAnimBg="0"/>
      <p:bldP spid="563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Zielgruppen</a:t>
            </a:r>
            <a:r>
              <a:rPr lang="de-DE" altLang="de-DE" dirty="0"/>
              <a:t> </a:t>
            </a:r>
          </a:p>
        </p:txBody>
      </p:sp>
      <p:sp>
        <p:nvSpPr>
          <p:cNvPr id="43011"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43012" name="Rectangle 7"/>
          <p:cNvSpPr>
            <a:spLocks noChangeArrowheads="1"/>
          </p:cNvSpPr>
          <p:nvPr/>
        </p:nvSpPr>
        <p:spPr bwMode="auto">
          <a:xfrm>
            <a:off x="838200" y="2600325"/>
            <a:ext cx="5606008"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latin typeface="Abadi MT Condensed Light"/>
              </a:rPr>
              <a:t>Regeln für die Zielgruppenauswahl: </a:t>
            </a:r>
          </a:p>
          <a:p>
            <a:pPr eaLnBrk="1" hangingPunct="1">
              <a:spcBef>
                <a:spcPct val="50000"/>
              </a:spcBef>
              <a:buFontTx/>
              <a:buNone/>
            </a:pPr>
            <a:endParaRPr lang="de-DE" altLang="de-DE" dirty="0">
              <a:latin typeface="Abadi MT Condensed Light"/>
            </a:endParaRPr>
          </a:p>
          <a:p>
            <a:pPr eaLnBrk="1" hangingPunct="1">
              <a:spcBef>
                <a:spcPct val="50000"/>
              </a:spcBef>
            </a:pPr>
            <a:r>
              <a:rPr lang="de-DE" altLang="de-DE" sz="1800" dirty="0">
                <a:latin typeface="Abadi MT Condensed Light"/>
              </a:rPr>
              <a:t> </a:t>
            </a:r>
            <a:r>
              <a:rPr lang="de-DE" altLang="de-DE" sz="1800" b="0" dirty="0">
                <a:latin typeface="Abadi MT Condensed Light"/>
              </a:rPr>
              <a:t>ein klares Bild von der Zielgruppe schaffen </a:t>
            </a:r>
          </a:p>
          <a:p>
            <a:pPr eaLnBrk="1" hangingPunct="1">
              <a:spcBef>
                <a:spcPct val="50000"/>
              </a:spcBef>
            </a:pPr>
            <a:r>
              <a:rPr lang="de-DE" altLang="de-DE" sz="1800" b="0" dirty="0">
                <a:latin typeface="Abadi MT Condensed Light"/>
              </a:rPr>
              <a:t> nicht zu viele Zielgruppen definieren</a:t>
            </a:r>
          </a:p>
          <a:p>
            <a:pPr eaLnBrk="1" hangingPunct="1">
              <a:spcBef>
                <a:spcPct val="50000"/>
              </a:spcBef>
            </a:pPr>
            <a:r>
              <a:rPr lang="de-DE" altLang="de-DE" sz="1800" b="0" dirty="0">
                <a:latin typeface="Abadi MT Condensed Light"/>
              </a:rPr>
              <a:t> Zielgruppensegmente nicht zu eng fassen </a:t>
            </a:r>
          </a:p>
          <a:p>
            <a:pPr eaLnBrk="1" hangingPunct="1">
              <a:spcBef>
                <a:spcPct val="50000"/>
              </a:spcBef>
            </a:pPr>
            <a:r>
              <a:rPr lang="de-DE" altLang="de-DE" sz="1800" b="0" dirty="0">
                <a:latin typeface="Abadi MT Condensed Light"/>
              </a:rPr>
              <a:t> Kommunikationsverhalten der Zielgruppen klären  </a:t>
            </a:r>
          </a:p>
        </p:txBody>
      </p:sp>
      <p:sp>
        <p:nvSpPr>
          <p:cNvPr id="57353" name="Text Box 9"/>
          <p:cNvSpPr txBox="1">
            <a:spLocks noChangeArrowheads="1"/>
          </p:cNvSpPr>
          <p:nvPr/>
        </p:nvSpPr>
        <p:spPr bwMode="auto">
          <a:xfrm>
            <a:off x="0" y="5530006"/>
            <a:ext cx="9144000" cy="923330"/>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Widerspruch zwischen erstem und drittem Punkt</a:t>
            </a:r>
            <a:r>
              <a:rPr lang="de-DE" altLang="de-DE" sz="1200" dirty="0" smtClean="0">
                <a:solidFill>
                  <a:schemeClr val="bg1"/>
                </a:solidFill>
                <a:latin typeface="Abadi MT Condensed Light"/>
              </a:rPr>
              <a:t>? </a:t>
            </a:r>
            <a:r>
              <a:rPr lang="de-DE" altLang="de-DE" sz="1200" dirty="0">
                <a:solidFill>
                  <a:schemeClr val="bg1"/>
                </a:solidFill>
                <a:latin typeface="Abadi MT Condensed Light"/>
              </a:rPr>
              <a:t/>
            </a:r>
            <a:br>
              <a:rPr lang="de-DE" altLang="de-DE" sz="1200" dirty="0">
                <a:solidFill>
                  <a:schemeClr val="bg1"/>
                </a:solidFill>
                <a:latin typeface="Abadi MT Condensed Light"/>
              </a:rPr>
            </a:br>
            <a:r>
              <a:rPr lang="de-DE" altLang="de-DE" sz="1200" dirty="0" smtClean="0">
                <a:solidFill>
                  <a:schemeClr val="bg1"/>
                </a:solidFill>
                <a:latin typeface="Abadi MT Condensed Light"/>
              </a:rPr>
              <a:t>Mitnichten</a:t>
            </a:r>
            <a:r>
              <a:rPr lang="de-DE" altLang="de-DE" sz="1200" dirty="0">
                <a:solidFill>
                  <a:schemeClr val="bg1"/>
                </a:solidFill>
                <a:latin typeface="Abadi MT Condensed Light"/>
              </a:rPr>
              <a:t>: auch Personen am Randbereich einer Zielgruppe sollten in die Planung mit aufgenommen werden. </a:t>
            </a:r>
          </a:p>
          <a:p>
            <a:pPr algn="ctr" eaLnBrk="1" hangingPunct="1">
              <a:spcBef>
                <a:spcPct val="50000"/>
              </a:spcBef>
              <a:buFontTx/>
              <a:buNone/>
            </a:pPr>
            <a:r>
              <a:rPr lang="de-DE" altLang="de-DE" sz="1200" dirty="0">
                <a:solidFill>
                  <a:schemeClr val="bg1"/>
                </a:solidFill>
                <a:latin typeface="Abadi MT Condensed Light"/>
              </a:rPr>
              <a:t>Zu Punkt 4: Man kann Zielpersonen nur über die Kommunikationsmittel erreichen, die sie auch nutzen. Schließlich muss der Köder dem Fisch schmecken, nicht dem Angler!</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53"/>
                                        </p:tgtEl>
                                        <p:attrNameLst>
                                          <p:attrName>style.visibility</p:attrName>
                                        </p:attrNameLst>
                                      </p:cBhvr>
                                      <p:to>
                                        <p:strVal val="visible"/>
                                      </p:to>
                                    </p:set>
                                    <p:anim calcmode="lin" valueType="num">
                                      <p:cBhvr additive="base">
                                        <p:cTn id="7" dur="500" fill="hold"/>
                                        <p:tgtEl>
                                          <p:spTgt spid="57353"/>
                                        </p:tgtEl>
                                        <p:attrNameLst>
                                          <p:attrName>ppt_x</p:attrName>
                                        </p:attrNameLst>
                                      </p:cBhvr>
                                      <p:tavLst>
                                        <p:tav tm="0">
                                          <p:val>
                                            <p:strVal val="#ppt_x"/>
                                          </p:val>
                                        </p:tav>
                                        <p:tav tm="100000">
                                          <p:val>
                                            <p:strVal val="#ppt_x"/>
                                          </p:val>
                                        </p:tav>
                                      </p:tavLst>
                                    </p:anim>
                                    <p:anim calcmode="lin" valueType="num">
                                      <p:cBhvr additive="base">
                                        <p:cTn id="8" dur="500" fill="hold"/>
                                        <p:tgtEl>
                                          <p:spTgt spid="573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3"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838200" y="1752600"/>
            <a:ext cx="7848600"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Ziele</a:t>
            </a:r>
          </a:p>
          <a:p>
            <a:pPr eaLnBrk="1" hangingPunct="1">
              <a:spcBef>
                <a:spcPct val="50000"/>
              </a:spcBef>
              <a:buFontTx/>
              <a:buNone/>
            </a:pPr>
            <a:r>
              <a:rPr lang="de-DE" altLang="de-DE" sz="1800" dirty="0">
                <a:latin typeface="Abadi MT Condensed Light"/>
              </a:rPr>
              <a:t>Kommunikationsziele festlegen: </a:t>
            </a:r>
            <a:br>
              <a:rPr lang="de-DE" altLang="de-DE" sz="1800" dirty="0">
                <a:latin typeface="Abadi MT Condensed Light"/>
              </a:rPr>
            </a:br>
            <a:r>
              <a:rPr lang="de-DE" altLang="de-DE" sz="1800" b="0" dirty="0">
                <a:latin typeface="Abadi MT Condensed Light"/>
              </a:rPr>
              <a:t>welche Kommunikationsziele wollen wir bei den definierten Zielgruppen erreichen? </a:t>
            </a:r>
            <a:endParaRPr lang="de-DE" altLang="de-DE" dirty="0">
              <a:latin typeface="Abadi MT Condensed Light"/>
            </a:endParaRPr>
          </a:p>
        </p:txBody>
      </p:sp>
      <p:sp>
        <p:nvSpPr>
          <p:cNvPr id="45059"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58373" name="Text Box 5"/>
          <p:cNvSpPr txBox="1">
            <a:spLocks noChangeArrowheads="1"/>
          </p:cNvSpPr>
          <p:nvPr/>
        </p:nvSpPr>
        <p:spPr bwMode="auto">
          <a:xfrm>
            <a:off x="3274368" y="3816276"/>
            <a:ext cx="2590800" cy="1231106"/>
          </a:xfrm>
          <a:prstGeom prst="rect">
            <a:avLst/>
          </a:prstGeom>
          <a:solidFill>
            <a:srgbClr val="FFCC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solidFill>
                  <a:schemeClr val="tx1">
                    <a:lumMod val="65000"/>
                    <a:lumOff val="35000"/>
                  </a:schemeClr>
                </a:solidFill>
                <a:latin typeface="Abadi MT Condensed Light"/>
              </a:rPr>
              <a:t>2. Emotionale Ziele </a:t>
            </a:r>
          </a:p>
          <a:p>
            <a:pPr eaLnBrk="1" hangingPunct="1">
              <a:spcBef>
                <a:spcPct val="50000"/>
              </a:spcBef>
              <a:buFontTx/>
              <a:buNone/>
            </a:pPr>
            <a:r>
              <a:rPr lang="de-DE" altLang="de-DE" sz="1600" dirty="0">
                <a:latin typeface="Abadi MT Condensed Light"/>
              </a:rPr>
              <a:t>    - Akzeptanz</a:t>
            </a:r>
            <a:br>
              <a:rPr lang="de-DE" altLang="de-DE" sz="1600" dirty="0">
                <a:latin typeface="Abadi MT Condensed Light"/>
              </a:rPr>
            </a:br>
            <a:r>
              <a:rPr lang="de-DE" altLang="de-DE" sz="1600" dirty="0">
                <a:latin typeface="Abadi MT Condensed Light"/>
              </a:rPr>
              <a:t>    - Sympathie</a:t>
            </a:r>
            <a:br>
              <a:rPr lang="de-DE" altLang="de-DE" sz="1600" dirty="0">
                <a:latin typeface="Abadi MT Condensed Light"/>
              </a:rPr>
            </a:br>
            <a:r>
              <a:rPr lang="de-DE" altLang="de-DE" sz="1600" dirty="0">
                <a:latin typeface="Abadi MT Condensed Light"/>
              </a:rPr>
              <a:t>    - Image </a:t>
            </a:r>
          </a:p>
        </p:txBody>
      </p:sp>
      <p:sp>
        <p:nvSpPr>
          <p:cNvPr id="58374" name="Text Box 6"/>
          <p:cNvSpPr txBox="1">
            <a:spLocks noChangeArrowheads="1"/>
          </p:cNvSpPr>
          <p:nvPr/>
        </p:nvSpPr>
        <p:spPr bwMode="auto">
          <a:xfrm>
            <a:off x="683568" y="4221088"/>
            <a:ext cx="2590800" cy="1231106"/>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solidFill>
                  <a:schemeClr val="tx1">
                    <a:lumMod val="75000"/>
                    <a:lumOff val="25000"/>
                  </a:schemeClr>
                </a:solidFill>
                <a:latin typeface="Abadi MT Condensed Light"/>
              </a:rPr>
              <a:t>1. Kognitive Ziele </a:t>
            </a:r>
          </a:p>
          <a:p>
            <a:pPr eaLnBrk="1" hangingPunct="1">
              <a:spcBef>
                <a:spcPct val="50000"/>
              </a:spcBef>
              <a:buFontTx/>
              <a:buNone/>
            </a:pPr>
            <a:r>
              <a:rPr lang="de-DE" altLang="de-DE" sz="1600" dirty="0">
                <a:latin typeface="Abadi MT Condensed Light"/>
              </a:rPr>
              <a:t>    - Aufmerksamkeit</a:t>
            </a:r>
            <a:br>
              <a:rPr lang="de-DE" altLang="de-DE" sz="1600" dirty="0">
                <a:latin typeface="Abadi MT Condensed Light"/>
              </a:rPr>
            </a:br>
            <a:r>
              <a:rPr lang="de-DE" altLang="de-DE" sz="1600" dirty="0">
                <a:latin typeface="Abadi MT Condensed Light"/>
              </a:rPr>
              <a:t>    - Bekanntheit    </a:t>
            </a:r>
            <a:br>
              <a:rPr lang="de-DE" altLang="de-DE" sz="1600" dirty="0">
                <a:latin typeface="Abadi MT Condensed Light"/>
              </a:rPr>
            </a:br>
            <a:r>
              <a:rPr lang="de-DE" altLang="de-DE" sz="1600" dirty="0">
                <a:latin typeface="Abadi MT Condensed Light"/>
              </a:rPr>
              <a:t>    - Wissen, Information </a:t>
            </a:r>
          </a:p>
        </p:txBody>
      </p:sp>
      <p:sp>
        <p:nvSpPr>
          <p:cNvPr id="58375" name="Text Box 7"/>
          <p:cNvSpPr txBox="1">
            <a:spLocks noChangeArrowheads="1"/>
          </p:cNvSpPr>
          <p:nvPr/>
        </p:nvSpPr>
        <p:spPr bwMode="auto">
          <a:xfrm>
            <a:off x="5865168" y="3411464"/>
            <a:ext cx="2739280" cy="1231106"/>
          </a:xfrm>
          <a:prstGeom prst="rect">
            <a:avLst/>
          </a:prstGeom>
          <a:solidFill>
            <a:srgbClr val="99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solidFill>
                  <a:schemeClr val="tx1">
                    <a:lumMod val="65000"/>
                    <a:lumOff val="35000"/>
                  </a:schemeClr>
                </a:solidFill>
                <a:latin typeface="Abadi MT Condensed Light"/>
              </a:rPr>
              <a:t>3. Aktivierende Ziele</a:t>
            </a:r>
          </a:p>
          <a:p>
            <a:pPr eaLnBrk="1" hangingPunct="1">
              <a:spcBef>
                <a:spcPct val="50000"/>
              </a:spcBef>
              <a:buFontTx/>
              <a:buNone/>
            </a:pPr>
            <a:r>
              <a:rPr lang="de-DE" altLang="de-DE" sz="1600" dirty="0">
                <a:latin typeface="Abadi MT Condensed Light"/>
              </a:rPr>
              <a:t> - Reaktion</a:t>
            </a:r>
            <a:br>
              <a:rPr lang="de-DE" altLang="de-DE" sz="1600" dirty="0">
                <a:latin typeface="Abadi MT Condensed Light"/>
              </a:rPr>
            </a:br>
            <a:r>
              <a:rPr lang="de-DE" altLang="de-DE" sz="1600" dirty="0">
                <a:latin typeface="Abadi MT Condensed Light"/>
              </a:rPr>
              <a:t> - Kontaktaufnahme</a:t>
            </a:r>
            <a:br>
              <a:rPr lang="de-DE" altLang="de-DE" sz="1600" dirty="0">
                <a:latin typeface="Abadi MT Condensed Light"/>
              </a:rPr>
            </a:br>
            <a:r>
              <a:rPr lang="de-DE" altLang="de-DE" sz="1600" dirty="0">
                <a:latin typeface="Abadi MT Condensed Light"/>
              </a:rPr>
              <a:t> - Teilnahme, Engagement</a:t>
            </a:r>
          </a:p>
        </p:txBody>
      </p:sp>
      <p:sp>
        <p:nvSpPr>
          <p:cNvPr id="58377" name="Text Box 9"/>
          <p:cNvSpPr txBox="1">
            <a:spLocks noChangeArrowheads="1"/>
          </p:cNvSpPr>
          <p:nvPr/>
        </p:nvSpPr>
        <p:spPr bwMode="auto">
          <a:xfrm>
            <a:off x="0" y="5949280"/>
            <a:ext cx="9144000" cy="461962"/>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Drei Zielarten, die logisch aufeinander aufbauen: Durch die Erregung von Aufmerksamkeit wird die Vermittlung von Emotionen erst möglich, die wiederum eine Aktivierung der angesprochenen Zielgruppen erreichen kann.</a:t>
            </a:r>
          </a:p>
        </p:txBody>
      </p:sp>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4"/>
                                        </p:tgtEl>
                                        <p:attrNameLst>
                                          <p:attrName>style.visibility</p:attrName>
                                        </p:attrNameLst>
                                      </p:cBhvr>
                                      <p:to>
                                        <p:strVal val="visible"/>
                                      </p:to>
                                    </p:set>
                                    <p:anim calcmode="lin" valueType="num">
                                      <p:cBhvr additive="base">
                                        <p:cTn id="7" dur="500" fill="hold"/>
                                        <p:tgtEl>
                                          <p:spTgt spid="58374"/>
                                        </p:tgtEl>
                                        <p:attrNameLst>
                                          <p:attrName>ppt_x</p:attrName>
                                        </p:attrNameLst>
                                      </p:cBhvr>
                                      <p:tavLst>
                                        <p:tav tm="0">
                                          <p:val>
                                            <p:strVal val="0-#ppt_w/2"/>
                                          </p:val>
                                        </p:tav>
                                        <p:tav tm="100000">
                                          <p:val>
                                            <p:strVal val="#ppt_x"/>
                                          </p:val>
                                        </p:tav>
                                      </p:tavLst>
                                    </p:anim>
                                    <p:anim calcmode="lin" valueType="num">
                                      <p:cBhvr additive="base">
                                        <p:cTn id="8" dur="500" fill="hold"/>
                                        <p:tgtEl>
                                          <p:spTgt spid="583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3"/>
                                        </p:tgtEl>
                                        <p:attrNameLst>
                                          <p:attrName>style.visibility</p:attrName>
                                        </p:attrNameLst>
                                      </p:cBhvr>
                                      <p:to>
                                        <p:strVal val="visible"/>
                                      </p:to>
                                    </p:set>
                                    <p:anim calcmode="lin" valueType="num">
                                      <p:cBhvr additive="base">
                                        <p:cTn id="13" dur="500" fill="hold"/>
                                        <p:tgtEl>
                                          <p:spTgt spid="58373"/>
                                        </p:tgtEl>
                                        <p:attrNameLst>
                                          <p:attrName>ppt_x</p:attrName>
                                        </p:attrNameLst>
                                      </p:cBhvr>
                                      <p:tavLst>
                                        <p:tav tm="0">
                                          <p:val>
                                            <p:strVal val="0-#ppt_w/2"/>
                                          </p:val>
                                        </p:tav>
                                        <p:tav tm="100000">
                                          <p:val>
                                            <p:strVal val="#ppt_x"/>
                                          </p:val>
                                        </p:tav>
                                      </p:tavLst>
                                    </p:anim>
                                    <p:anim calcmode="lin" valueType="num">
                                      <p:cBhvr additive="base">
                                        <p:cTn id="14" dur="500" fill="hold"/>
                                        <p:tgtEl>
                                          <p:spTgt spid="5837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5"/>
                                        </p:tgtEl>
                                        <p:attrNameLst>
                                          <p:attrName>style.visibility</p:attrName>
                                        </p:attrNameLst>
                                      </p:cBhvr>
                                      <p:to>
                                        <p:strVal val="visible"/>
                                      </p:to>
                                    </p:set>
                                    <p:anim calcmode="lin" valueType="num">
                                      <p:cBhvr additive="base">
                                        <p:cTn id="19" dur="500" fill="hold"/>
                                        <p:tgtEl>
                                          <p:spTgt spid="58375"/>
                                        </p:tgtEl>
                                        <p:attrNameLst>
                                          <p:attrName>ppt_x</p:attrName>
                                        </p:attrNameLst>
                                      </p:cBhvr>
                                      <p:tavLst>
                                        <p:tav tm="0">
                                          <p:val>
                                            <p:strVal val="0-#ppt_w/2"/>
                                          </p:val>
                                        </p:tav>
                                        <p:tav tm="100000">
                                          <p:val>
                                            <p:strVal val="#ppt_x"/>
                                          </p:val>
                                        </p:tav>
                                      </p:tavLst>
                                    </p:anim>
                                    <p:anim calcmode="lin" valueType="num">
                                      <p:cBhvr additive="base">
                                        <p:cTn id="20" dur="500" fill="hold"/>
                                        <p:tgtEl>
                                          <p:spTgt spid="5837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7"/>
                                        </p:tgtEl>
                                        <p:attrNameLst>
                                          <p:attrName>style.visibility</p:attrName>
                                        </p:attrNameLst>
                                      </p:cBhvr>
                                      <p:to>
                                        <p:strVal val="visible"/>
                                      </p:to>
                                    </p:set>
                                    <p:anim calcmode="lin" valueType="num">
                                      <p:cBhvr additive="base">
                                        <p:cTn id="25" dur="500" fill="hold"/>
                                        <p:tgtEl>
                                          <p:spTgt spid="58377"/>
                                        </p:tgtEl>
                                        <p:attrNameLst>
                                          <p:attrName>ppt_x</p:attrName>
                                        </p:attrNameLst>
                                      </p:cBhvr>
                                      <p:tavLst>
                                        <p:tav tm="0">
                                          <p:val>
                                            <p:strVal val="#ppt_x"/>
                                          </p:val>
                                        </p:tav>
                                        <p:tav tm="100000">
                                          <p:val>
                                            <p:strVal val="#ppt_x"/>
                                          </p:val>
                                        </p:tav>
                                      </p:tavLst>
                                    </p:anim>
                                    <p:anim calcmode="lin" valueType="num">
                                      <p:cBhvr additive="base">
                                        <p:cTn id="26" dur="500" fill="hold"/>
                                        <p:tgtEl>
                                          <p:spTgt spid="583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animBg="1" autoUpdateAnimBg="0"/>
      <p:bldP spid="58374" grpId="0" animBg="1" autoUpdateAnimBg="0"/>
      <p:bldP spid="58375" grpId="0" animBg="1" autoUpdateAnimBg="0"/>
      <p:bldP spid="5837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838200" y="1752600"/>
            <a:ext cx="7848600" cy="111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Ziele</a:t>
            </a:r>
          </a:p>
          <a:p>
            <a:pPr eaLnBrk="1" hangingPunct="1">
              <a:spcBef>
                <a:spcPct val="50000"/>
              </a:spcBef>
              <a:buFontTx/>
              <a:buNone/>
            </a:pPr>
            <a:r>
              <a:rPr lang="de-DE" altLang="de-DE" sz="1800" dirty="0">
                <a:latin typeface="Abadi MT Condensed Light"/>
              </a:rPr>
              <a:t>Regeln für die Zielauswahl</a:t>
            </a:r>
            <a:r>
              <a:rPr lang="de-DE" altLang="de-DE" sz="1800" dirty="0"/>
              <a:t/>
            </a:r>
            <a:br>
              <a:rPr lang="de-DE" altLang="de-DE" sz="1800" dirty="0"/>
            </a:br>
            <a:endParaRPr lang="de-DE" altLang="de-DE" dirty="0"/>
          </a:p>
        </p:txBody>
      </p:sp>
      <p:sp>
        <p:nvSpPr>
          <p:cNvPr id="47107"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47108" name="Rectangle 7"/>
          <p:cNvSpPr>
            <a:spLocks noChangeArrowheads="1"/>
          </p:cNvSpPr>
          <p:nvPr/>
        </p:nvSpPr>
        <p:spPr bwMode="auto">
          <a:xfrm>
            <a:off x="1403648" y="2866538"/>
            <a:ext cx="6172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b="0" dirty="0">
                <a:latin typeface="Abadi MT Condensed Light"/>
              </a:rPr>
              <a:t> ohne Ziele keine geplante Kommunikation </a:t>
            </a:r>
          </a:p>
          <a:p>
            <a:pPr eaLnBrk="1" hangingPunct="1">
              <a:spcBef>
                <a:spcPct val="50000"/>
              </a:spcBef>
            </a:pPr>
            <a:r>
              <a:rPr lang="de-DE" altLang="de-DE" sz="1800" b="0" dirty="0">
                <a:latin typeface="Abadi MT Condensed Light"/>
              </a:rPr>
              <a:t> weniger ist oft mehr </a:t>
            </a:r>
          </a:p>
          <a:p>
            <a:pPr eaLnBrk="1" hangingPunct="1">
              <a:spcBef>
                <a:spcPct val="50000"/>
              </a:spcBef>
            </a:pPr>
            <a:r>
              <a:rPr lang="de-DE" altLang="de-DE" sz="1800" b="0" dirty="0">
                <a:latin typeface="Abadi MT Condensed Light"/>
              </a:rPr>
              <a:t> Ziele müssen messbar </a:t>
            </a:r>
            <a:r>
              <a:rPr lang="de-DE" altLang="de-DE" sz="1800" b="0" dirty="0" smtClean="0">
                <a:latin typeface="Abadi MT Condensed Light"/>
              </a:rPr>
              <a:t>sein (SMART)</a:t>
            </a:r>
            <a:br>
              <a:rPr lang="de-DE" altLang="de-DE" sz="1800" b="0" dirty="0" smtClean="0">
                <a:latin typeface="Abadi MT Condensed Light"/>
              </a:rPr>
            </a:br>
            <a:r>
              <a:rPr lang="de-DE" altLang="de-DE" sz="1800" b="0" dirty="0" smtClean="0">
                <a:latin typeface="Abadi MT Condensed Light"/>
              </a:rPr>
              <a:t>  </a:t>
            </a:r>
            <a:r>
              <a:rPr lang="de-DE" altLang="de-DE" sz="1050" b="0" dirty="0" smtClean="0">
                <a:latin typeface="Abadi MT Condensed Light"/>
              </a:rPr>
              <a:t>SMART=Spezifisch/Messbar/Attraktiv/Realistisch/Terminiert</a:t>
            </a:r>
            <a:endParaRPr lang="de-DE" altLang="de-DE" sz="1050" b="0" dirty="0">
              <a:latin typeface="Abadi MT Condensed Light"/>
            </a:endParaRPr>
          </a:p>
          <a:p>
            <a:pPr eaLnBrk="1" hangingPunct="1">
              <a:spcBef>
                <a:spcPct val="50000"/>
              </a:spcBef>
            </a:pPr>
            <a:r>
              <a:rPr lang="de-DE" altLang="de-DE" sz="1800" b="0" dirty="0">
                <a:latin typeface="Abadi MT Condensed Light"/>
              </a:rPr>
              <a:t> es geht nur um Kommunikationsziele</a:t>
            </a:r>
          </a:p>
          <a:p>
            <a:pPr eaLnBrk="1" hangingPunct="1">
              <a:spcBef>
                <a:spcPct val="50000"/>
              </a:spcBef>
            </a:pPr>
            <a:r>
              <a:rPr lang="de-DE" altLang="de-DE" sz="1800" b="0" dirty="0">
                <a:latin typeface="Abadi MT Condensed Light"/>
              </a:rPr>
              <a:t> Erfolgskontrolle? </a:t>
            </a:r>
          </a:p>
        </p:txBody>
      </p:sp>
      <p:sp>
        <p:nvSpPr>
          <p:cNvPr id="59401" name="Text Box 9"/>
          <p:cNvSpPr txBox="1">
            <a:spLocks noChangeArrowheads="1"/>
          </p:cNvSpPr>
          <p:nvPr/>
        </p:nvSpPr>
        <p:spPr bwMode="auto">
          <a:xfrm>
            <a:off x="0" y="5733256"/>
            <a:ext cx="9144000" cy="738187"/>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Punkt 2: Je mehr Ziele, desto höher die Gefahr, sich zu verzetteln, darunter kann die Wirksamkeit der Gesamtkommunikation leiden. </a:t>
            </a:r>
          </a:p>
          <a:p>
            <a:pPr algn="ctr" eaLnBrk="1" hangingPunct="1">
              <a:spcBef>
                <a:spcPct val="50000"/>
              </a:spcBef>
              <a:buFontTx/>
              <a:buNone/>
            </a:pPr>
            <a:r>
              <a:rPr lang="de-DE" altLang="de-DE" sz="1200" dirty="0">
                <a:solidFill>
                  <a:schemeClr val="bg1"/>
                </a:solidFill>
                <a:latin typeface="Abadi MT Condensed Light"/>
              </a:rPr>
              <a:t>Punkt 3: z.B. innerhalb von Zeiträumen, durch mengenmäßige Angaben (Teilnehmer sollen sich verdoppeln o.ä.)</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401"/>
                                        </p:tgtEl>
                                        <p:attrNameLst>
                                          <p:attrName>style.visibility</p:attrName>
                                        </p:attrNameLst>
                                      </p:cBhvr>
                                      <p:to>
                                        <p:strVal val="visible"/>
                                      </p:to>
                                    </p:set>
                                    <p:anim calcmode="lin" valueType="num">
                                      <p:cBhvr additive="base">
                                        <p:cTn id="7" dur="500" fill="hold"/>
                                        <p:tgtEl>
                                          <p:spTgt spid="59401"/>
                                        </p:tgtEl>
                                        <p:attrNameLst>
                                          <p:attrName>ppt_x</p:attrName>
                                        </p:attrNameLst>
                                      </p:cBhvr>
                                      <p:tavLst>
                                        <p:tav tm="0">
                                          <p:val>
                                            <p:strVal val="#ppt_x"/>
                                          </p:val>
                                        </p:tav>
                                        <p:tav tm="100000">
                                          <p:val>
                                            <p:strVal val="#ppt_x"/>
                                          </p:val>
                                        </p:tav>
                                      </p:tavLst>
                                    </p:anim>
                                    <p:anim calcmode="lin" valueType="num">
                                      <p:cBhvr additive="base">
                                        <p:cTn id="8" dur="500" fill="hold"/>
                                        <p:tgtEl>
                                          <p:spTgt spid="594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838200" y="1752600"/>
            <a:ext cx="7848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Positionierung</a:t>
            </a:r>
          </a:p>
          <a:p>
            <a:pPr eaLnBrk="1" hangingPunct="1">
              <a:spcBef>
                <a:spcPct val="50000"/>
              </a:spcBef>
              <a:buFontTx/>
              <a:buNone/>
            </a:pPr>
            <a:r>
              <a:rPr lang="de-DE" altLang="de-DE" dirty="0">
                <a:latin typeface="Abadi MT Condensed Light"/>
              </a:rPr>
              <a:t>Welches Selbstverständnis hat unsere Organisation?</a:t>
            </a:r>
            <a:r>
              <a:rPr lang="de-DE" altLang="de-DE" b="0" dirty="0">
                <a:latin typeface="Abadi MT Condensed Light"/>
              </a:rPr>
              <a:t> </a:t>
            </a:r>
          </a:p>
          <a:p>
            <a:pPr eaLnBrk="1" hangingPunct="1">
              <a:spcBef>
                <a:spcPct val="50000"/>
              </a:spcBef>
              <a:buFontTx/>
              <a:buNone/>
            </a:pPr>
            <a:endParaRPr lang="de-DE" altLang="de-DE" dirty="0"/>
          </a:p>
        </p:txBody>
      </p:sp>
      <p:sp>
        <p:nvSpPr>
          <p:cNvPr id="51203"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61446" name="Text Box 6"/>
          <p:cNvSpPr txBox="1">
            <a:spLocks noChangeArrowheads="1"/>
          </p:cNvSpPr>
          <p:nvPr/>
        </p:nvSpPr>
        <p:spPr bwMode="auto">
          <a:xfrm>
            <a:off x="838200" y="2997200"/>
            <a:ext cx="7391400" cy="218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latin typeface="Abadi MT Condensed Light"/>
              </a:rPr>
              <a:t>Positionierung ist:</a:t>
            </a:r>
            <a:endParaRPr lang="de-DE" altLang="de-DE" sz="1800" dirty="0">
              <a:latin typeface="Abadi MT Condensed Light"/>
            </a:endParaRPr>
          </a:p>
          <a:p>
            <a:pPr eaLnBrk="1" hangingPunct="1">
              <a:spcBef>
                <a:spcPct val="50000"/>
              </a:spcBef>
            </a:pPr>
            <a:r>
              <a:rPr lang="de-DE" altLang="de-DE" sz="1800" dirty="0">
                <a:latin typeface="Abadi MT Condensed Light"/>
              </a:rPr>
              <a:t>   grundlegende Orientierungsgröße für die gesamte     </a:t>
            </a:r>
            <a:br>
              <a:rPr lang="de-DE" altLang="de-DE" sz="1800" dirty="0">
                <a:latin typeface="Abadi MT Condensed Light"/>
              </a:rPr>
            </a:br>
            <a:r>
              <a:rPr lang="de-DE" altLang="de-DE" sz="1800" dirty="0">
                <a:latin typeface="Abadi MT Condensed Light"/>
              </a:rPr>
              <a:t>    Kommunikation</a:t>
            </a:r>
          </a:p>
          <a:p>
            <a:pPr eaLnBrk="1" hangingPunct="1">
              <a:spcBef>
                <a:spcPct val="50000"/>
              </a:spcBef>
            </a:pPr>
            <a:r>
              <a:rPr lang="de-DE" altLang="de-DE" sz="1800" dirty="0">
                <a:latin typeface="Abadi MT Condensed Light"/>
              </a:rPr>
              <a:t>   eine psychologische Position in den Köpfen der </a:t>
            </a:r>
            <a:br>
              <a:rPr lang="de-DE" altLang="de-DE" sz="1800" dirty="0">
                <a:latin typeface="Abadi MT Condensed Light"/>
              </a:rPr>
            </a:br>
            <a:r>
              <a:rPr lang="de-DE" altLang="de-DE" sz="1800" dirty="0">
                <a:latin typeface="Abadi MT Condensed Light"/>
              </a:rPr>
              <a:t>    Zielgruppe</a:t>
            </a:r>
            <a:r>
              <a:rPr lang="de-DE" altLang="de-DE" sz="1800" b="0" dirty="0">
                <a:latin typeface="Abadi MT Condensed Light"/>
              </a:rPr>
              <a:t> </a:t>
            </a:r>
          </a:p>
          <a:p>
            <a:pPr eaLnBrk="1" hangingPunct="1">
              <a:spcBef>
                <a:spcPct val="50000"/>
              </a:spcBef>
            </a:pPr>
            <a:r>
              <a:rPr lang="de-DE" altLang="de-DE" sz="1800" dirty="0">
                <a:latin typeface="Abadi MT Condensed Light"/>
              </a:rPr>
              <a:t>   …eine Soll – Größe</a:t>
            </a:r>
          </a:p>
        </p:txBody>
      </p:sp>
      <p:sp>
        <p:nvSpPr>
          <p:cNvPr id="61448" name="Text Box 8"/>
          <p:cNvSpPr txBox="1">
            <a:spLocks noChangeArrowheads="1"/>
          </p:cNvSpPr>
          <p:nvPr/>
        </p:nvSpPr>
        <p:spPr bwMode="auto">
          <a:xfrm>
            <a:off x="0" y="5805264"/>
            <a:ext cx="9144000" cy="276225"/>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Wichtig: alle internen Zielgruppen sollten sich hinter die Positionierung stellen können!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46"/>
                                        </p:tgtEl>
                                        <p:attrNameLst>
                                          <p:attrName>style.visibility</p:attrName>
                                        </p:attrNameLst>
                                      </p:cBhvr>
                                      <p:to>
                                        <p:strVal val="visible"/>
                                      </p:to>
                                    </p:set>
                                    <p:anim calcmode="lin" valueType="num">
                                      <p:cBhvr additive="base">
                                        <p:cTn id="7" dur="500" fill="hold"/>
                                        <p:tgtEl>
                                          <p:spTgt spid="61446"/>
                                        </p:tgtEl>
                                        <p:attrNameLst>
                                          <p:attrName>ppt_x</p:attrName>
                                        </p:attrNameLst>
                                      </p:cBhvr>
                                      <p:tavLst>
                                        <p:tav tm="0">
                                          <p:val>
                                            <p:strVal val="0-#ppt_w/2"/>
                                          </p:val>
                                        </p:tav>
                                        <p:tav tm="100000">
                                          <p:val>
                                            <p:strVal val="#ppt_x"/>
                                          </p:val>
                                        </p:tav>
                                      </p:tavLst>
                                    </p:anim>
                                    <p:anim calcmode="lin" valueType="num">
                                      <p:cBhvr additive="base">
                                        <p:cTn id="8" dur="500" fill="hold"/>
                                        <p:tgtEl>
                                          <p:spTgt spid="614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48"/>
                                        </p:tgtEl>
                                        <p:attrNameLst>
                                          <p:attrName>style.visibility</p:attrName>
                                        </p:attrNameLst>
                                      </p:cBhvr>
                                      <p:to>
                                        <p:strVal val="visible"/>
                                      </p:to>
                                    </p:set>
                                    <p:anim calcmode="lin" valueType="num">
                                      <p:cBhvr additive="base">
                                        <p:cTn id="13" dur="500" fill="hold"/>
                                        <p:tgtEl>
                                          <p:spTgt spid="61448"/>
                                        </p:tgtEl>
                                        <p:attrNameLst>
                                          <p:attrName>ppt_x</p:attrName>
                                        </p:attrNameLst>
                                      </p:cBhvr>
                                      <p:tavLst>
                                        <p:tav tm="0">
                                          <p:val>
                                            <p:strVal val="#ppt_x"/>
                                          </p:val>
                                        </p:tav>
                                        <p:tav tm="100000">
                                          <p:val>
                                            <p:strVal val="#ppt_x"/>
                                          </p:val>
                                        </p:tav>
                                      </p:tavLst>
                                    </p:anim>
                                    <p:anim calcmode="lin" valueType="num">
                                      <p:cBhvr additive="base">
                                        <p:cTn id="14" dur="500" fill="hold"/>
                                        <p:tgtEl>
                                          <p:spTgt spid="614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utoUpdateAnimBg="0"/>
      <p:bldP spid="6144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Positionierung erarbeiten durch: </a:t>
            </a:r>
          </a:p>
        </p:txBody>
      </p:sp>
      <p:sp>
        <p:nvSpPr>
          <p:cNvPr id="53251"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62469" name="Text Box 5"/>
          <p:cNvSpPr txBox="1">
            <a:spLocks noChangeArrowheads="1"/>
          </p:cNvSpPr>
          <p:nvPr/>
        </p:nvSpPr>
        <p:spPr bwMode="auto">
          <a:xfrm>
            <a:off x="838200" y="2281238"/>
            <a:ext cx="7391400" cy="1604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dirty="0">
                <a:latin typeface="Abadi MT Condensed Light"/>
              </a:rPr>
              <a:t> </a:t>
            </a:r>
            <a:r>
              <a:rPr lang="de-DE" altLang="de-DE" sz="1800" b="0" dirty="0">
                <a:latin typeface="Abadi MT Condensed Light"/>
              </a:rPr>
              <a:t>die Stärken aus der SWOT-Analyse</a:t>
            </a:r>
          </a:p>
          <a:p>
            <a:pPr eaLnBrk="1" hangingPunct="1">
              <a:spcBef>
                <a:spcPct val="50000"/>
              </a:spcBef>
            </a:pPr>
            <a:r>
              <a:rPr lang="de-DE" altLang="de-DE" sz="1800" b="0" dirty="0">
                <a:latin typeface="Abadi MT Condensed Light"/>
              </a:rPr>
              <a:t> Zielsetzung </a:t>
            </a:r>
          </a:p>
          <a:p>
            <a:pPr eaLnBrk="1" hangingPunct="1">
              <a:spcBef>
                <a:spcPct val="50000"/>
              </a:spcBef>
            </a:pPr>
            <a:r>
              <a:rPr lang="de-DE" altLang="de-DE" sz="1800" b="0" dirty="0">
                <a:latin typeface="Abadi MT Condensed Light"/>
              </a:rPr>
              <a:t> Zielgruppen </a:t>
            </a:r>
          </a:p>
          <a:p>
            <a:pPr eaLnBrk="1" hangingPunct="1">
              <a:spcBef>
                <a:spcPct val="50000"/>
              </a:spcBef>
            </a:pPr>
            <a:r>
              <a:rPr lang="de-DE" altLang="de-DE" sz="1800" b="0" dirty="0">
                <a:latin typeface="Abadi MT Condensed Light"/>
              </a:rPr>
              <a:t> Ist – Soll – Abgleich </a:t>
            </a:r>
            <a:endParaRPr lang="de-DE" altLang="de-DE" sz="2400" b="0" dirty="0">
              <a:latin typeface="Abadi MT Condensed Light"/>
            </a:endParaRPr>
          </a:p>
        </p:txBody>
      </p:sp>
      <p:sp>
        <p:nvSpPr>
          <p:cNvPr id="62470" name="Text Box 6"/>
          <p:cNvSpPr txBox="1">
            <a:spLocks noChangeArrowheads="1"/>
          </p:cNvSpPr>
          <p:nvPr/>
        </p:nvSpPr>
        <p:spPr bwMode="auto">
          <a:xfrm>
            <a:off x="838200" y="4114800"/>
            <a:ext cx="7467600" cy="195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Eine gute Positionierung:</a:t>
            </a:r>
            <a:r>
              <a:rPr lang="de-DE" altLang="de-DE" dirty="0">
                <a:latin typeface="Abadi MT Condensed Light"/>
              </a:rPr>
              <a:t> </a:t>
            </a:r>
          </a:p>
          <a:p>
            <a:pPr eaLnBrk="1" hangingPunct="1">
              <a:spcBef>
                <a:spcPct val="50000"/>
              </a:spcBef>
            </a:pPr>
            <a:r>
              <a:rPr lang="de-DE" altLang="de-DE" dirty="0">
                <a:latin typeface="Abadi MT Condensed Light"/>
              </a:rPr>
              <a:t> </a:t>
            </a:r>
            <a:r>
              <a:rPr lang="de-DE" altLang="de-DE" sz="1800" b="0" dirty="0">
                <a:latin typeface="Abadi MT Condensed Light"/>
              </a:rPr>
              <a:t>bringt die Stärken optimal ins Gespräch</a:t>
            </a:r>
          </a:p>
          <a:p>
            <a:pPr eaLnBrk="1" hangingPunct="1">
              <a:spcBef>
                <a:spcPct val="50000"/>
              </a:spcBef>
            </a:pPr>
            <a:r>
              <a:rPr lang="de-DE" altLang="de-DE" sz="1800" b="0" dirty="0">
                <a:latin typeface="Abadi MT Condensed Light"/>
              </a:rPr>
              <a:t> hebt markant vom Umfeld ab (Alleinstellung)</a:t>
            </a:r>
          </a:p>
          <a:p>
            <a:pPr eaLnBrk="1" hangingPunct="1">
              <a:spcBef>
                <a:spcPct val="50000"/>
              </a:spcBef>
            </a:pPr>
            <a:r>
              <a:rPr lang="de-DE" altLang="de-DE" sz="1800" b="0" dirty="0">
                <a:latin typeface="Abadi MT Condensed Light"/>
              </a:rPr>
              <a:t> ist als Dreh- und Angelpunkt der Kommunikation langfristig  </a:t>
            </a:r>
            <a:br>
              <a:rPr lang="de-DE" altLang="de-DE" sz="1800" b="0" dirty="0">
                <a:latin typeface="Abadi MT Condensed Light"/>
              </a:rPr>
            </a:br>
            <a:r>
              <a:rPr lang="de-DE" altLang="de-DE" sz="1800" b="0" dirty="0">
                <a:latin typeface="Abadi MT Condensed Light"/>
              </a:rPr>
              <a:t>  ausgelegt </a:t>
            </a:r>
            <a:endParaRPr lang="de-DE" altLang="de-DE" sz="2400" b="0" dirty="0">
              <a:latin typeface="Abadi MT Condensed Light"/>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9"/>
                                        </p:tgtEl>
                                        <p:attrNameLst>
                                          <p:attrName>style.visibility</p:attrName>
                                        </p:attrNameLst>
                                      </p:cBhvr>
                                      <p:to>
                                        <p:strVal val="visible"/>
                                      </p:to>
                                    </p:set>
                                    <p:anim calcmode="lin" valueType="num">
                                      <p:cBhvr additive="base">
                                        <p:cTn id="7" dur="500" fill="hold"/>
                                        <p:tgtEl>
                                          <p:spTgt spid="62469"/>
                                        </p:tgtEl>
                                        <p:attrNameLst>
                                          <p:attrName>ppt_x</p:attrName>
                                        </p:attrNameLst>
                                      </p:cBhvr>
                                      <p:tavLst>
                                        <p:tav tm="0">
                                          <p:val>
                                            <p:strVal val="0-#ppt_w/2"/>
                                          </p:val>
                                        </p:tav>
                                        <p:tav tm="100000">
                                          <p:val>
                                            <p:strVal val="#ppt_x"/>
                                          </p:val>
                                        </p:tav>
                                      </p:tavLst>
                                    </p:anim>
                                    <p:anim calcmode="lin" valueType="num">
                                      <p:cBhvr additive="base">
                                        <p:cTn id="8" dur="500" fill="hold"/>
                                        <p:tgtEl>
                                          <p:spTgt spid="624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70"/>
                                        </p:tgtEl>
                                        <p:attrNameLst>
                                          <p:attrName>style.visibility</p:attrName>
                                        </p:attrNameLst>
                                      </p:cBhvr>
                                      <p:to>
                                        <p:strVal val="visible"/>
                                      </p:to>
                                    </p:set>
                                    <p:anim calcmode="lin" valueType="num">
                                      <p:cBhvr additive="base">
                                        <p:cTn id="13" dur="500" fill="hold"/>
                                        <p:tgtEl>
                                          <p:spTgt spid="62470"/>
                                        </p:tgtEl>
                                        <p:attrNameLst>
                                          <p:attrName>ppt_x</p:attrName>
                                        </p:attrNameLst>
                                      </p:cBhvr>
                                      <p:tavLst>
                                        <p:tav tm="0">
                                          <p:val>
                                            <p:strVal val="0-#ppt_w/2"/>
                                          </p:val>
                                        </p:tav>
                                        <p:tav tm="100000">
                                          <p:val>
                                            <p:strVal val="#ppt_x"/>
                                          </p:val>
                                        </p:tav>
                                      </p:tavLst>
                                    </p:anim>
                                    <p:anim calcmode="lin" valueType="num">
                                      <p:cBhvr additive="base">
                                        <p:cTn id="14" dur="500" fill="hold"/>
                                        <p:tgtEl>
                                          <p:spTgt spid="624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9" grpId="0" autoUpdateAnimBg="0"/>
      <p:bldP spid="6247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838200" y="1752600"/>
            <a:ext cx="7848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Positionierung</a:t>
            </a:r>
          </a:p>
          <a:p>
            <a:pPr eaLnBrk="1" hangingPunct="1">
              <a:spcBef>
                <a:spcPct val="50000"/>
              </a:spcBef>
              <a:buFontTx/>
              <a:buNone/>
            </a:pPr>
            <a:r>
              <a:rPr lang="de-DE" altLang="de-DE" b="0" dirty="0">
                <a:latin typeface="Abadi MT Condensed Light"/>
              </a:rPr>
              <a:t>Beispiele für Slogans, die aus der Positionierung verschiedener Organisationen abgeleitet sind: </a:t>
            </a:r>
          </a:p>
        </p:txBody>
      </p:sp>
      <p:sp>
        <p:nvSpPr>
          <p:cNvPr id="55299"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63494" name="Text Box 6"/>
          <p:cNvSpPr txBox="1">
            <a:spLocks noChangeArrowheads="1"/>
          </p:cNvSpPr>
          <p:nvPr/>
        </p:nvSpPr>
        <p:spPr bwMode="auto">
          <a:xfrm>
            <a:off x="842963" y="4648200"/>
            <a:ext cx="6394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2400" dirty="0"/>
              <a:t>  </a:t>
            </a:r>
            <a:r>
              <a:rPr lang="de-DE" altLang="de-DE" dirty="0">
                <a:latin typeface="Abadi MT Condensed Light"/>
              </a:rPr>
              <a:t>retten, helfen, bergen (Feuerwehr) </a:t>
            </a:r>
            <a:endParaRPr lang="de-DE" altLang="de-DE" b="0" dirty="0">
              <a:latin typeface="Abadi MT Condensed Light"/>
            </a:endParaRPr>
          </a:p>
        </p:txBody>
      </p:sp>
      <p:sp>
        <p:nvSpPr>
          <p:cNvPr id="63495" name="Text Box 7"/>
          <p:cNvSpPr txBox="1">
            <a:spLocks noChangeArrowheads="1"/>
          </p:cNvSpPr>
          <p:nvPr/>
        </p:nvSpPr>
        <p:spPr bwMode="auto">
          <a:xfrm>
            <a:off x="838200" y="3276600"/>
            <a:ext cx="68564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2400" dirty="0"/>
              <a:t>  </a:t>
            </a:r>
            <a:r>
              <a:rPr lang="de-DE" altLang="de-DE" dirty="0">
                <a:latin typeface="Abadi MT Condensed Light"/>
              </a:rPr>
              <a:t>Freude am Fahren (BMW)</a:t>
            </a:r>
            <a:endParaRPr lang="de-DE" altLang="de-DE" b="0" dirty="0">
              <a:latin typeface="Abadi MT Condensed Light"/>
            </a:endParaRPr>
          </a:p>
        </p:txBody>
      </p:sp>
      <p:sp>
        <p:nvSpPr>
          <p:cNvPr id="63496" name="Text Box 8"/>
          <p:cNvSpPr txBox="1">
            <a:spLocks noChangeArrowheads="1"/>
          </p:cNvSpPr>
          <p:nvPr/>
        </p:nvSpPr>
        <p:spPr bwMode="auto">
          <a:xfrm>
            <a:off x="838200" y="5334000"/>
            <a:ext cx="70119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dirty="0">
                <a:latin typeface="Abadi MT Condensed Light"/>
              </a:rPr>
              <a:t>  </a:t>
            </a:r>
            <a:r>
              <a:rPr lang="de-DE" altLang="de-DE" dirty="0" smtClean="0">
                <a:latin typeface="Abadi MT Condensed Light"/>
              </a:rPr>
              <a:t>Aus Liebe zum Leben (Die Johanniter)</a:t>
            </a:r>
            <a:endParaRPr lang="de-DE" altLang="de-DE" b="0" dirty="0">
              <a:latin typeface="Abadi MT Condensed Light"/>
            </a:endParaRPr>
          </a:p>
        </p:txBody>
      </p:sp>
      <p:sp>
        <p:nvSpPr>
          <p:cNvPr id="63497" name="Text Box 9"/>
          <p:cNvSpPr txBox="1">
            <a:spLocks noChangeArrowheads="1"/>
          </p:cNvSpPr>
          <p:nvPr/>
        </p:nvSpPr>
        <p:spPr bwMode="auto">
          <a:xfrm>
            <a:off x="838200" y="3962400"/>
            <a:ext cx="6934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dirty="0" smtClean="0">
                <a:latin typeface="Abadi MT Condensed Light"/>
              </a:rPr>
              <a:t>  Jeden Tag ein neues Spielzeug (LEGO)</a:t>
            </a:r>
            <a:endParaRPr lang="de-DE" altLang="de-DE" b="0" dirty="0">
              <a:latin typeface="Abadi MT Condensed Light"/>
            </a:endParaRPr>
          </a:p>
        </p:txBody>
      </p:sp>
      <p:sp>
        <p:nvSpPr>
          <p:cNvPr id="63499" name="Text Box 11"/>
          <p:cNvSpPr txBox="1">
            <a:spLocks noChangeArrowheads="1"/>
          </p:cNvSpPr>
          <p:nvPr/>
        </p:nvSpPr>
        <p:spPr bwMode="auto">
          <a:xfrm>
            <a:off x="0" y="5949280"/>
            <a:ext cx="9144000" cy="646112"/>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Natürlich sind die gezeigten Slogans keine </a:t>
            </a:r>
            <a:r>
              <a:rPr lang="de-DE" altLang="de-DE" sz="1200" dirty="0" err="1">
                <a:solidFill>
                  <a:schemeClr val="bg1"/>
                </a:solidFill>
                <a:latin typeface="Abadi MT Condensed Light"/>
              </a:rPr>
              <a:t>keine</a:t>
            </a:r>
            <a:r>
              <a:rPr lang="de-DE" altLang="de-DE" sz="1200" dirty="0">
                <a:solidFill>
                  <a:schemeClr val="bg1"/>
                </a:solidFill>
                <a:latin typeface="Abadi MT Condensed Light"/>
              </a:rPr>
              <a:t> umfassenden Positionierungen, sie sind aus der jeweiligen Positionierung der entsprechenden Organisation entwickelt und formulieren im Idealfall deren Quintessenz. Dennoch drückt eine gute Positionierung die wesentlichen Positiva mit wenigen Worten aus. </a:t>
            </a:r>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3495"/>
                                        </p:tgtEl>
                                        <p:attrNameLst>
                                          <p:attrName>style.visibility</p:attrName>
                                        </p:attrNameLst>
                                      </p:cBhvr>
                                      <p:to>
                                        <p:strVal val="visible"/>
                                      </p:to>
                                    </p:set>
                                    <p:anim calcmode="lin" valueType="num">
                                      <p:cBhvr additive="base">
                                        <p:cTn id="7" dur="500" fill="hold"/>
                                        <p:tgtEl>
                                          <p:spTgt spid="63495"/>
                                        </p:tgtEl>
                                        <p:attrNameLst>
                                          <p:attrName>ppt_x</p:attrName>
                                        </p:attrNameLst>
                                      </p:cBhvr>
                                      <p:tavLst>
                                        <p:tav tm="0">
                                          <p:val>
                                            <p:strVal val="0-#ppt_w/2"/>
                                          </p:val>
                                        </p:tav>
                                        <p:tav tm="100000">
                                          <p:val>
                                            <p:strVal val="#ppt_x"/>
                                          </p:val>
                                        </p:tav>
                                      </p:tavLst>
                                    </p:anim>
                                    <p:anim calcmode="lin" valueType="num">
                                      <p:cBhvr additive="base">
                                        <p:cTn id="8" dur="500" fill="hold"/>
                                        <p:tgtEl>
                                          <p:spTgt spid="6349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3497"/>
                                        </p:tgtEl>
                                        <p:attrNameLst>
                                          <p:attrName>style.visibility</p:attrName>
                                        </p:attrNameLst>
                                      </p:cBhvr>
                                      <p:to>
                                        <p:strVal val="visible"/>
                                      </p:to>
                                    </p:set>
                                    <p:anim calcmode="lin" valueType="num">
                                      <p:cBhvr additive="base">
                                        <p:cTn id="13" dur="500" fill="hold"/>
                                        <p:tgtEl>
                                          <p:spTgt spid="63497"/>
                                        </p:tgtEl>
                                        <p:attrNameLst>
                                          <p:attrName>ppt_x</p:attrName>
                                        </p:attrNameLst>
                                      </p:cBhvr>
                                      <p:tavLst>
                                        <p:tav tm="0">
                                          <p:val>
                                            <p:strVal val="0-#ppt_w/2"/>
                                          </p:val>
                                        </p:tav>
                                        <p:tav tm="100000">
                                          <p:val>
                                            <p:strVal val="#ppt_x"/>
                                          </p:val>
                                        </p:tav>
                                      </p:tavLst>
                                    </p:anim>
                                    <p:anim calcmode="lin" valueType="num">
                                      <p:cBhvr additive="base">
                                        <p:cTn id="14" dur="500" fill="hold"/>
                                        <p:tgtEl>
                                          <p:spTgt spid="6349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3494"/>
                                        </p:tgtEl>
                                        <p:attrNameLst>
                                          <p:attrName>style.visibility</p:attrName>
                                        </p:attrNameLst>
                                      </p:cBhvr>
                                      <p:to>
                                        <p:strVal val="visible"/>
                                      </p:to>
                                    </p:set>
                                    <p:anim calcmode="lin" valueType="num">
                                      <p:cBhvr additive="base">
                                        <p:cTn id="19" dur="500" fill="hold"/>
                                        <p:tgtEl>
                                          <p:spTgt spid="63494"/>
                                        </p:tgtEl>
                                        <p:attrNameLst>
                                          <p:attrName>ppt_x</p:attrName>
                                        </p:attrNameLst>
                                      </p:cBhvr>
                                      <p:tavLst>
                                        <p:tav tm="0">
                                          <p:val>
                                            <p:strVal val="0-#ppt_w/2"/>
                                          </p:val>
                                        </p:tav>
                                        <p:tav tm="100000">
                                          <p:val>
                                            <p:strVal val="#ppt_x"/>
                                          </p:val>
                                        </p:tav>
                                      </p:tavLst>
                                    </p:anim>
                                    <p:anim calcmode="lin" valueType="num">
                                      <p:cBhvr additive="base">
                                        <p:cTn id="20" dur="500" fill="hold"/>
                                        <p:tgtEl>
                                          <p:spTgt spid="6349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3496"/>
                                        </p:tgtEl>
                                        <p:attrNameLst>
                                          <p:attrName>style.visibility</p:attrName>
                                        </p:attrNameLst>
                                      </p:cBhvr>
                                      <p:to>
                                        <p:strVal val="visible"/>
                                      </p:to>
                                    </p:set>
                                    <p:anim calcmode="lin" valueType="num">
                                      <p:cBhvr additive="base">
                                        <p:cTn id="25" dur="500" fill="hold"/>
                                        <p:tgtEl>
                                          <p:spTgt spid="63496"/>
                                        </p:tgtEl>
                                        <p:attrNameLst>
                                          <p:attrName>ppt_x</p:attrName>
                                        </p:attrNameLst>
                                      </p:cBhvr>
                                      <p:tavLst>
                                        <p:tav tm="0">
                                          <p:val>
                                            <p:strVal val="0-#ppt_w/2"/>
                                          </p:val>
                                        </p:tav>
                                        <p:tav tm="100000">
                                          <p:val>
                                            <p:strVal val="#ppt_x"/>
                                          </p:val>
                                        </p:tav>
                                      </p:tavLst>
                                    </p:anim>
                                    <p:anim calcmode="lin" valueType="num">
                                      <p:cBhvr additive="base">
                                        <p:cTn id="26" dur="500" fill="hold"/>
                                        <p:tgtEl>
                                          <p:spTgt spid="6349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3499"/>
                                        </p:tgtEl>
                                        <p:attrNameLst>
                                          <p:attrName>style.visibility</p:attrName>
                                        </p:attrNameLst>
                                      </p:cBhvr>
                                      <p:to>
                                        <p:strVal val="visible"/>
                                      </p:to>
                                    </p:set>
                                    <p:anim calcmode="lin" valueType="num">
                                      <p:cBhvr additive="base">
                                        <p:cTn id="31" dur="500" fill="hold"/>
                                        <p:tgtEl>
                                          <p:spTgt spid="63499"/>
                                        </p:tgtEl>
                                        <p:attrNameLst>
                                          <p:attrName>ppt_x</p:attrName>
                                        </p:attrNameLst>
                                      </p:cBhvr>
                                      <p:tavLst>
                                        <p:tav tm="0">
                                          <p:val>
                                            <p:strVal val="#ppt_x"/>
                                          </p:val>
                                        </p:tav>
                                        <p:tav tm="100000">
                                          <p:val>
                                            <p:strVal val="#ppt_x"/>
                                          </p:val>
                                        </p:tav>
                                      </p:tavLst>
                                    </p:anim>
                                    <p:anim calcmode="lin" valueType="num">
                                      <p:cBhvr additive="base">
                                        <p:cTn id="32" dur="500" fill="hold"/>
                                        <p:tgtEl>
                                          <p:spTgt spid="634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autoUpdateAnimBg="0"/>
      <p:bldP spid="63495" grpId="0" autoUpdateAnimBg="0"/>
      <p:bldP spid="63496" grpId="0" autoUpdateAnimBg="0"/>
      <p:bldP spid="63497" grpId="0" autoUpdateAnimBg="0"/>
      <p:bldP spid="63499"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838200" y="1752600"/>
            <a:ext cx="7848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Botschaften</a:t>
            </a:r>
          </a:p>
          <a:p>
            <a:pPr eaLnBrk="1" hangingPunct="1">
              <a:spcBef>
                <a:spcPct val="50000"/>
              </a:spcBef>
              <a:buFontTx/>
              <a:buNone/>
            </a:pPr>
            <a:r>
              <a:rPr lang="de-DE" altLang="de-DE" b="0" dirty="0">
                <a:latin typeface="Abadi MT Condensed Light"/>
              </a:rPr>
              <a:t>Wie sagen wir es unseren Zielgruppen? </a:t>
            </a:r>
          </a:p>
        </p:txBody>
      </p:sp>
      <p:sp>
        <p:nvSpPr>
          <p:cNvPr id="57347"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57348" name="Rectangle 8"/>
          <p:cNvSpPr>
            <a:spLocks noChangeArrowheads="1"/>
          </p:cNvSpPr>
          <p:nvPr/>
        </p:nvSpPr>
        <p:spPr bwMode="auto">
          <a:xfrm>
            <a:off x="381000" y="2895600"/>
            <a:ext cx="8305800" cy="256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2000" b="1">
                <a:solidFill>
                  <a:schemeClr val="tx1"/>
                </a:solidFill>
                <a:latin typeface="Arial Narrow" panose="020B0606020202030204" pitchFamily="34"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50000"/>
              </a:spcBef>
              <a:buFontTx/>
              <a:buChar char="•"/>
            </a:pPr>
            <a:r>
              <a:rPr lang="de-DE" altLang="de-DE" sz="1800" b="1" dirty="0">
                <a:latin typeface="Abadi MT Condensed Light"/>
              </a:rPr>
              <a:t>  Kommunikationsbotschaften legen fest, welche    </a:t>
            </a:r>
            <a:br>
              <a:rPr lang="de-DE" altLang="de-DE" sz="1800" b="1" dirty="0">
                <a:latin typeface="Abadi MT Condensed Light"/>
              </a:rPr>
            </a:br>
            <a:r>
              <a:rPr lang="de-DE" altLang="de-DE" sz="1800" b="1" dirty="0">
                <a:latin typeface="Abadi MT Condensed Light"/>
              </a:rPr>
              <a:t>   Aussagen und Argumente die Kommunikation tragen</a:t>
            </a:r>
            <a:br>
              <a:rPr lang="de-DE" altLang="de-DE" sz="1800" b="1" dirty="0">
                <a:latin typeface="Abadi MT Condensed Light"/>
              </a:rPr>
            </a:br>
            <a:endParaRPr lang="de-DE" altLang="de-DE" sz="1800" b="1" dirty="0">
              <a:latin typeface="Abadi MT Condensed Light"/>
            </a:endParaRPr>
          </a:p>
          <a:p>
            <a:pPr lvl="1" eaLnBrk="1" hangingPunct="1">
              <a:spcBef>
                <a:spcPct val="50000"/>
              </a:spcBef>
              <a:buFontTx/>
              <a:buChar char="•"/>
            </a:pPr>
            <a:r>
              <a:rPr lang="de-DE" altLang="de-DE" sz="1800" b="1" dirty="0">
                <a:latin typeface="Abadi MT Condensed Light"/>
              </a:rPr>
              <a:t>  Botschaften sind substanzielle und strategische   </a:t>
            </a:r>
            <a:br>
              <a:rPr lang="de-DE" altLang="de-DE" sz="1800" b="1" dirty="0">
                <a:latin typeface="Abadi MT Condensed Light"/>
              </a:rPr>
            </a:br>
            <a:r>
              <a:rPr lang="de-DE" altLang="de-DE" sz="1800" b="1" dirty="0">
                <a:latin typeface="Abadi MT Condensed Light"/>
              </a:rPr>
              <a:t>    „Messages“, keine Slogans oder Schlagzeilen </a:t>
            </a:r>
            <a:br>
              <a:rPr lang="de-DE" altLang="de-DE" sz="1800" b="1" dirty="0">
                <a:latin typeface="Abadi MT Condensed Light"/>
              </a:rPr>
            </a:br>
            <a:endParaRPr lang="de-DE" altLang="de-DE" sz="1800" b="1" dirty="0">
              <a:latin typeface="Abadi MT Condensed Light"/>
            </a:endParaRPr>
          </a:p>
          <a:p>
            <a:pPr lvl="1" eaLnBrk="1" hangingPunct="1">
              <a:spcBef>
                <a:spcPct val="50000"/>
              </a:spcBef>
              <a:buFontTx/>
              <a:buChar char="•"/>
            </a:pPr>
            <a:r>
              <a:rPr lang="de-DE" altLang="de-DE" sz="1800" b="1" dirty="0">
                <a:latin typeface="Abadi MT Condensed Light"/>
              </a:rPr>
              <a:t>  Daraus entwickelte Slogans, Schlagzeilen und andere Kreativtexte </a:t>
            </a:r>
            <a:br>
              <a:rPr lang="de-DE" altLang="de-DE" sz="1800" b="1" dirty="0">
                <a:latin typeface="Abadi MT Condensed Light"/>
              </a:rPr>
            </a:br>
            <a:r>
              <a:rPr lang="de-DE" altLang="de-DE" sz="1800" b="1" dirty="0">
                <a:latin typeface="Abadi MT Condensed Light"/>
              </a:rPr>
              <a:t>   transportieren die Botschaften aber in die Köpfe der Zielgruppen</a:t>
            </a:r>
          </a:p>
        </p:txBody>
      </p:sp>
      <p:sp>
        <p:nvSpPr>
          <p:cNvPr id="64522" name="Text Box 10"/>
          <p:cNvSpPr txBox="1">
            <a:spLocks noChangeArrowheads="1"/>
          </p:cNvSpPr>
          <p:nvPr/>
        </p:nvSpPr>
        <p:spPr bwMode="auto">
          <a:xfrm>
            <a:off x="0" y="5807224"/>
            <a:ext cx="9144000" cy="646112"/>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200" dirty="0">
                <a:solidFill>
                  <a:schemeClr val="bg1"/>
                </a:solidFill>
                <a:latin typeface="Abadi MT Condensed Light"/>
              </a:rPr>
              <a:t>...sie sagen aus, was in den Köpfen unserer Zielgruppen inhaltlich ankommen soll. Stehen die Inhalte fest, lassen sich daraus dann leichter ausformulierte Slogans etc. entwickeln. Botschaften lassen sich aber auch nonverbal, visuell oder erlebnisorientiert (Bsp. Veranstaltungen) transportieren.  </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348">
                                            <p:txEl>
                                              <p:pRg st="0" end="0"/>
                                            </p:txEl>
                                          </p:spTgt>
                                        </p:tgtEl>
                                        <p:attrNameLst>
                                          <p:attrName>style.visibility</p:attrName>
                                        </p:attrNameLst>
                                      </p:cBhvr>
                                      <p:to>
                                        <p:strVal val="visible"/>
                                      </p:to>
                                    </p:set>
                                    <p:anim calcmode="lin" valueType="num">
                                      <p:cBhvr additive="base">
                                        <p:cTn id="7" dur="500" fill="hold"/>
                                        <p:tgtEl>
                                          <p:spTgt spid="5734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7348">
                                            <p:txEl>
                                              <p:pRg st="1" end="1"/>
                                            </p:txEl>
                                          </p:spTgt>
                                        </p:tgtEl>
                                        <p:attrNameLst>
                                          <p:attrName>style.visibility</p:attrName>
                                        </p:attrNameLst>
                                      </p:cBhvr>
                                      <p:to>
                                        <p:strVal val="visible"/>
                                      </p:to>
                                    </p:set>
                                    <p:anim calcmode="lin" valueType="num">
                                      <p:cBhvr additive="base">
                                        <p:cTn id="13" dur="500" fill="hold"/>
                                        <p:tgtEl>
                                          <p:spTgt spid="5734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7348">
                                            <p:txEl>
                                              <p:pRg st="2" end="2"/>
                                            </p:txEl>
                                          </p:spTgt>
                                        </p:tgtEl>
                                        <p:attrNameLst>
                                          <p:attrName>style.visibility</p:attrName>
                                        </p:attrNameLst>
                                      </p:cBhvr>
                                      <p:to>
                                        <p:strVal val="visible"/>
                                      </p:to>
                                    </p:set>
                                    <p:anim calcmode="lin" valueType="num">
                                      <p:cBhvr additive="base">
                                        <p:cTn id="19" dur="500" fill="hold"/>
                                        <p:tgtEl>
                                          <p:spTgt spid="5734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4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838200" y="1752600"/>
            <a:ext cx="784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Botschaften</a:t>
            </a:r>
          </a:p>
        </p:txBody>
      </p:sp>
      <p:sp>
        <p:nvSpPr>
          <p:cNvPr id="59395"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59396" name="Rectangle 4"/>
          <p:cNvSpPr>
            <a:spLocks noChangeArrowheads="1"/>
          </p:cNvSpPr>
          <p:nvPr/>
        </p:nvSpPr>
        <p:spPr bwMode="auto">
          <a:xfrm>
            <a:off x="381000" y="2438400"/>
            <a:ext cx="8305800"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663575" indent="-98425">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50000"/>
              </a:spcBef>
              <a:buFontTx/>
              <a:buNone/>
            </a:pPr>
            <a:r>
              <a:rPr lang="de-DE" altLang="de-DE" sz="2000" b="1" dirty="0">
                <a:latin typeface="Abadi MT Condensed Light"/>
              </a:rPr>
              <a:t>Wie wählen wir Botschaften aus?</a:t>
            </a:r>
          </a:p>
          <a:p>
            <a:pPr eaLnBrk="1" hangingPunct="1">
              <a:spcBef>
                <a:spcPct val="50000"/>
              </a:spcBef>
              <a:buFontTx/>
              <a:buNone/>
            </a:pPr>
            <a:endParaRPr lang="de-DE" altLang="de-DE" b="0" dirty="0">
              <a:latin typeface="Abadi MT Condensed Light"/>
            </a:endParaRPr>
          </a:p>
          <a:p>
            <a:pPr lvl="1" eaLnBrk="1" hangingPunct="1">
              <a:spcBef>
                <a:spcPct val="50000"/>
              </a:spcBef>
              <a:buFontTx/>
              <a:buChar char="•"/>
            </a:pPr>
            <a:r>
              <a:rPr lang="de-DE" altLang="de-DE" sz="1800" dirty="0">
                <a:latin typeface="Abadi MT Condensed Light"/>
              </a:rPr>
              <a:t>  </a:t>
            </a:r>
            <a:r>
              <a:rPr lang="de-DE" altLang="de-DE" sz="1800" b="1" dirty="0">
                <a:latin typeface="Abadi MT Condensed Light"/>
              </a:rPr>
              <a:t>Stärken / Schwächen zu Botschaften machen</a:t>
            </a:r>
          </a:p>
          <a:p>
            <a:pPr lvl="1" eaLnBrk="1" hangingPunct="1">
              <a:spcBef>
                <a:spcPct val="50000"/>
              </a:spcBef>
              <a:buFontTx/>
              <a:buChar char="•"/>
            </a:pPr>
            <a:r>
              <a:rPr lang="de-DE" altLang="de-DE" sz="1800" b="1" dirty="0">
                <a:latin typeface="Abadi MT Condensed Light"/>
              </a:rPr>
              <a:t>  auf Positionierungskonsistenz achten!</a:t>
            </a:r>
          </a:p>
          <a:p>
            <a:pPr lvl="1" eaLnBrk="1" hangingPunct="1">
              <a:spcBef>
                <a:spcPct val="50000"/>
              </a:spcBef>
              <a:buFontTx/>
              <a:buChar char="•"/>
            </a:pPr>
            <a:r>
              <a:rPr lang="de-DE" altLang="de-DE" sz="1800" b="1" dirty="0">
                <a:latin typeface="Abadi MT Condensed Light"/>
              </a:rPr>
              <a:t>  Botschaften sollten einfach und auf das </a:t>
            </a:r>
            <a:br>
              <a:rPr lang="de-DE" altLang="de-DE" sz="1800" b="1" dirty="0">
                <a:latin typeface="Abadi MT Condensed Light"/>
              </a:rPr>
            </a:br>
            <a:r>
              <a:rPr lang="de-DE" altLang="de-DE" sz="1800" b="1" dirty="0">
                <a:latin typeface="Abadi MT Condensed Light"/>
              </a:rPr>
              <a:t>  Wesentliche reduziert sein </a:t>
            </a:r>
          </a:p>
          <a:p>
            <a:pPr lvl="1" eaLnBrk="1" hangingPunct="1">
              <a:spcBef>
                <a:spcPct val="50000"/>
              </a:spcBef>
              <a:buFontTx/>
              <a:buChar char="•"/>
            </a:pPr>
            <a:r>
              <a:rPr lang="de-DE" altLang="de-DE" sz="1800" b="1" dirty="0">
                <a:latin typeface="Abadi MT Condensed Light"/>
              </a:rPr>
              <a:t>  wichtiger Aspekt: Glaubwürdigkeit </a:t>
            </a:r>
          </a:p>
        </p:txBody>
      </p:sp>
      <p:sp>
        <p:nvSpPr>
          <p:cNvPr id="65542" name="Text Box 6"/>
          <p:cNvSpPr txBox="1">
            <a:spLocks noChangeArrowheads="1"/>
          </p:cNvSpPr>
          <p:nvPr/>
        </p:nvSpPr>
        <p:spPr bwMode="auto">
          <a:xfrm>
            <a:off x="0" y="5733256"/>
            <a:ext cx="9144000" cy="457200"/>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Wichtig: sie dürfen nicht im Widerspruch zur Positionierung stehen, auch wenn unterschiedliche Zielgruppen unterschiedliche Botschaften erfordern.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9396">
                                            <p:txEl>
                                              <p:pRg st="2" end="2"/>
                                            </p:txEl>
                                          </p:spTgt>
                                        </p:tgtEl>
                                        <p:attrNameLst>
                                          <p:attrName>style.visibility</p:attrName>
                                        </p:attrNameLst>
                                      </p:cBhvr>
                                      <p:to>
                                        <p:strVal val="visible"/>
                                      </p:to>
                                    </p:set>
                                    <p:anim calcmode="lin" valueType="num">
                                      <p:cBhvr additive="base">
                                        <p:cTn id="7" dur="500" fill="hold"/>
                                        <p:tgtEl>
                                          <p:spTgt spid="5939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9396">
                                            <p:txEl>
                                              <p:pRg st="3" end="3"/>
                                            </p:txEl>
                                          </p:spTgt>
                                        </p:tgtEl>
                                        <p:attrNameLst>
                                          <p:attrName>style.visibility</p:attrName>
                                        </p:attrNameLst>
                                      </p:cBhvr>
                                      <p:to>
                                        <p:strVal val="visible"/>
                                      </p:to>
                                    </p:set>
                                    <p:anim calcmode="lin" valueType="num">
                                      <p:cBhvr additive="base">
                                        <p:cTn id="13" dur="500" fill="hold"/>
                                        <p:tgtEl>
                                          <p:spTgt spid="5939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9396">
                                            <p:txEl>
                                              <p:pRg st="4" end="4"/>
                                            </p:txEl>
                                          </p:spTgt>
                                        </p:tgtEl>
                                        <p:attrNameLst>
                                          <p:attrName>style.visibility</p:attrName>
                                        </p:attrNameLst>
                                      </p:cBhvr>
                                      <p:to>
                                        <p:strVal val="visible"/>
                                      </p:to>
                                    </p:set>
                                    <p:anim calcmode="lin" valueType="num">
                                      <p:cBhvr additive="base">
                                        <p:cTn id="19" dur="500" fill="hold"/>
                                        <p:tgtEl>
                                          <p:spTgt spid="5939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9396">
                                            <p:txEl>
                                              <p:pRg st="5" end="5"/>
                                            </p:txEl>
                                          </p:spTgt>
                                        </p:tgtEl>
                                        <p:attrNameLst>
                                          <p:attrName>style.visibility</p:attrName>
                                        </p:attrNameLst>
                                      </p:cBhvr>
                                      <p:to>
                                        <p:strVal val="visible"/>
                                      </p:to>
                                    </p:set>
                                    <p:anim calcmode="lin" valueType="num">
                                      <p:cBhvr additive="base">
                                        <p:cTn id="25" dur="500" fill="hold"/>
                                        <p:tgtEl>
                                          <p:spTgt spid="59396">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939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5542"/>
                                        </p:tgtEl>
                                        <p:attrNameLst>
                                          <p:attrName>style.visibility</p:attrName>
                                        </p:attrNameLst>
                                      </p:cBhvr>
                                      <p:to>
                                        <p:strVal val="visible"/>
                                      </p:to>
                                    </p:set>
                                    <p:anim calcmode="lin" valueType="num">
                                      <p:cBhvr additive="base">
                                        <p:cTn id="31" dur="500" fill="hold"/>
                                        <p:tgtEl>
                                          <p:spTgt spid="65542"/>
                                        </p:tgtEl>
                                        <p:attrNameLst>
                                          <p:attrName>ppt_x</p:attrName>
                                        </p:attrNameLst>
                                      </p:cBhvr>
                                      <p:tavLst>
                                        <p:tav tm="0">
                                          <p:val>
                                            <p:strVal val="#ppt_x"/>
                                          </p:val>
                                        </p:tav>
                                        <p:tav tm="100000">
                                          <p:val>
                                            <p:strVal val="#ppt_x"/>
                                          </p:val>
                                        </p:tav>
                                      </p:tavLst>
                                    </p:anim>
                                    <p:anim calcmode="lin" valueType="num">
                                      <p:cBhvr additive="base">
                                        <p:cTn id="32" dur="500" fill="hold"/>
                                        <p:tgtEl>
                                          <p:spTgt spid="655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838200" y="1752600"/>
            <a:ext cx="7848600" cy="154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Strategische Umsetzung</a:t>
            </a:r>
          </a:p>
          <a:p>
            <a:pPr eaLnBrk="1" hangingPunct="1">
              <a:spcBef>
                <a:spcPct val="50000"/>
              </a:spcBef>
              <a:buFontTx/>
              <a:buNone/>
            </a:pPr>
            <a:r>
              <a:rPr lang="de-DE" altLang="de-DE" sz="1800" dirty="0">
                <a:latin typeface="Abadi MT Condensed Light"/>
              </a:rPr>
              <a:t>Auf welchem konzeptionellen Weg transportiere ich ausgehend von der Positionierung die Botschaften zu den Zielgruppen? </a:t>
            </a:r>
          </a:p>
          <a:p>
            <a:pPr eaLnBrk="1" hangingPunct="1">
              <a:spcBef>
                <a:spcPct val="50000"/>
              </a:spcBef>
              <a:buFontTx/>
              <a:buNone/>
            </a:pPr>
            <a:endParaRPr lang="de-DE" altLang="de-DE" dirty="0"/>
          </a:p>
        </p:txBody>
      </p:sp>
      <p:sp>
        <p:nvSpPr>
          <p:cNvPr id="61443"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3.2 Die Strategie</a:t>
            </a:r>
            <a:endParaRPr lang="de-DE" altLang="de-DE" sz="2800" dirty="0">
              <a:solidFill>
                <a:srgbClr val="C00000"/>
              </a:solidFill>
              <a:latin typeface="Abadi MT Condensed Light"/>
            </a:endParaRPr>
          </a:p>
        </p:txBody>
      </p:sp>
      <p:sp>
        <p:nvSpPr>
          <p:cNvPr id="66567" name="Rectangle 7"/>
          <p:cNvSpPr>
            <a:spLocks noChangeArrowheads="1"/>
          </p:cNvSpPr>
          <p:nvPr/>
        </p:nvSpPr>
        <p:spPr bwMode="auto">
          <a:xfrm>
            <a:off x="990600" y="5073650"/>
            <a:ext cx="7239000" cy="6413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marL="342900" indent="-342900">
              <a:spcBef>
                <a:spcPct val="20000"/>
              </a:spcBef>
              <a:buChar char="•"/>
              <a:defRPr sz="2000" b="1">
                <a:solidFill>
                  <a:schemeClr val="tx1"/>
                </a:solidFill>
                <a:latin typeface="Arial Narrow" panose="020B0606020202030204" pitchFamily="34"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50000"/>
              </a:spcBef>
              <a:buFontTx/>
              <a:buChar char="•"/>
            </a:pPr>
            <a:r>
              <a:rPr lang="de-DE" altLang="de-DE" sz="1800" b="1" dirty="0">
                <a:latin typeface="Abadi MT Condensed Light"/>
              </a:rPr>
              <a:t>  Dramaturgie und Timing</a:t>
            </a:r>
            <a:br>
              <a:rPr lang="de-DE" altLang="de-DE" sz="1800" b="1" dirty="0">
                <a:latin typeface="Abadi MT Condensed Light"/>
              </a:rPr>
            </a:br>
            <a:r>
              <a:rPr lang="de-DE" altLang="de-DE" sz="1800" b="1" dirty="0">
                <a:latin typeface="Abadi MT Condensed Light"/>
              </a:rPr>
              <a:t>  </a:t>
            </a:r>
            <a:r>
              <a:rPr lang="de-DE" altLang="de-DE" sz="1800" dirty="0">
                <a:latin typeface="Abadi MT Condensed Light"/>
              </a:rPr>
              <a:t>  (Zeitraum, Spannungsbogen?)</a:t>
            </a:r>
          </a:p>
        </p:txBody>
      </p:sp>
      <p:sp>
        <p:nvSpPr>
          <p:cNvPr id="66569" name="Text Box 9"/>
          <p:cNvSpPr txBox="1">
            <a:spLocks noChangeArrowheads="1"/>
          </p:cNvSpPr>
          <p:nvPr/>
        </p:nvSpPr>
        <p:spPr bwMode="auto">
          <a:xfrm>
            <a:off x="990600" y="4203700"/>
            <a:ext cx="7239000" cy="6413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marL="342900" indent="-342900">
              <a:spcBef>
                <a:spcPct val="20000"/>
              </a:spcBef>
              <a:buChar char="•"/>
              <a:defRPr sz="2000" b="1">
                <a:solidFill>
                  <a:schemeClr val="tx1"/>
                </a:solidFill>
                <a:latin typeface="Arial Narrow" panose="020B0606020202030204" pitchFamily="34"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50000"/>
              </a:spcBef>
              <a:buFontTx/>
              <a:buChar char="•"/>
            </a:pPr>
            <a:r>
              <a:rPr lang="de-DE" altLang="de-DE" sz="1800" b="1" dirty="0">
                <a:latin typeface="Arial Narrow" panose="020B0606020202030204" pitchFamily="34" charset="0"/>
              </a:rPr>
              <a:t>  </a:t>
            </a:r>
            <a:r>
              <a:rPr lang="de-DE" altLang="de-DE" sz="1800" b="1" dirty="0">
                <a:latin typeface="Abadi MT Condensed Light"/>
              </a:rPr>
              <a:t>Tonalität und Stil</a:t>
            </a:r>
            <a:br>
              <a:rPr lang="de-DE" altLang="de-DE" sz="1800" b="1" dirty="0">
                <a:latin typeface="Abadi MT Condensed Light"/>
              </a:rPr>
            </a:br>
            <a:r>
              <a:rPr lang="de-DE" altLang="de-DE" sz="1800" b="1" dirty="0">
                <a:latin typeface="Abadi MT Condensed Light"/>
              </a:rPr>
              <a:t>    </a:t>
            </a:r>
            <a:r>
              <a:rPr lang="de-DE" altLang="de-DE" sz="1800" dirty="0">
                <a:latin typeface="Abadi MT Condensed Light"/>
              </a:rPr>
              <a:t>(Sprache der Zielgruppe treffen, CI etc.)</a:t>
            </a:r>
            <a:endParaRPr lang="de-DE" altLang="de-DE" sz="2400" dirty="0">
              <a:latin typeface="Abadi MT Condensed Light"/>
            </a:endParaRPr>
          </a:p>
        </p:txBody>
      </p:sp>
      <p:sp>
        <p:nvSpPr>
          <p:cNvPr id="66570" name="Text Box 10"/>
          <p:cNvSpPr txBox="1">
            <a:spLocks noChangeArrowheads="1"/>
          </p:cNvSpPr>
          <p:nvPr/>
        </p:nvSpPr>
        <p:spPr bwMode="auto">
          <a:xfrm>
            <a:off x="990600" y="3321050"/>
            <a:ext cx="7239000" cy="6413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marL="342900" indent="-342900">
              <a:spcBef>
                <a:spcPct val="20000"/>
              </a:spcBef>
              <a:buChar char="•"/>
              <a:defRPr sz="2000" b="1">
                <a:solidFill>
                  <a:schemeClr val="tx1"/>
                </a:solidFill>
                <a:latin typeface="Arial Narrow" panose="020B0606020202030204" pitchFamily="34"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50000"/>
              </a:spcBef>
              <a:buFontTx/>
              <a:buChar char="•"/>
            </a:pPr>
            <a:r>
              <a:rPr lang="de-DE" altLang="de-DE" sz="1800" b="1" dirty="0">
                <a:latin typeface="Abadi MT Condensed Light"/>
              </a:rPr>
              <a:t>  Instrumente und Maßnahmenmix</a:t>
            </a:r>
            <a:br>
              <a:rPr lang="de-DE" altLang="de-DE" sz="1800" b="1" dirty="0">
                <a:latin typeface="Abadi MT Condensed Light"/>
              </a:rPr>
            </a:br>
            <a:r>
              <a:rPr lang="de-DE" altLang="de-DE" sz="1800" b="1" dirty="0">
                <a:latin typeface="Abadi MT Condensed Light"/>
              </a:rPr>
              <a:t>    </a:t>
            </a:r>
            <a:r>
              <a:rPr lang="de-DE" altLang="de-DE" sz="1800" dirty="0">
                <a:latin typeface="Abadi MT Condensed Light"/>
              </a:rPr>
              <a:t>(direkt, medienvermittelt, über Veranstaltungen usw.)</a:t>
            </a:r>
            <a:endParaRPr lang="de-DE" altLang="de-DE" sz="2400" dirty="0">
              <a:latin typeface="Abadi MT Condensed Light"/>
            </a:endParaRPr>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70"/>
                                        </p:tgtEl>
                                        <p:attrNameLst>
                                          <p:attrName>style.visibility</p:attrName>
                                        </p:attrNameLst>
                                      </p:cBhvr>
                                      <p:to>
                                        <p:strVal val="visible"/>
                                      </p:to>
                                    </p:set>
                                    <p:anim calcmode="lin" valueType="num">
                                      <p:cBhvr additive="base">
                                        <p:cTn id="7" dur="500" fill="hold"/>
                                        <p:tgtEl>
                                          <p:spTgt spid="66570"/>
                                        </p:tgtEl>
                                        <p:attrNameLst>
                                          <p:attrName>ppt_x</p:attrName>
                                        </p:attrNameLst>
                                      </p:cBhvr>
                                      <p:tavLst>
                                        <p:tav tm="0">
                                          <p:val>
                                            <p:strVal val="0-#ppt_w/2"/>
                                          </p:val>
                                        </p:tav>
                                        <p:tav tm="100000">
                                          <p:val>
                                            <p:strVal val="#ppt_x"/>
                                          </p:val>
                                        </p:tav>
                                      </p:tavLst>
                                    </p:anim>
                                    <p:anim calcmode="lin" valueType="num">
                                      <p:cBhvr additive="base">
                                        <p:cTn id="8" dur="500" fill="hold"/>
                                        <p:tgtEl>
                                          <p:spTgt spid="665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9"/>
                                        </p:tgtEl>
                                        <p:attrNameLst>
                                          <p:attrName>style.visibility</p:attrName>
                                        </p:attrNameLst>
                                      </p:cBhvr>
                                      <p:to>
                                        <p:strVal val="visible"/>
                                      </p:to>
                                    </p:set>
                                    <p:anim calcmode="lin" valueType="num">
                                      <p:cBhvr additive="base">
                                        <p:cTn id="13" dur="500" fill="hold"/>
                                        <p:tgtEl>
                                          <p:spTgt spid="66569"/>
                                        </p:tgtEl>
                                        <p:attrNameLst>
                                          <p:attrName>ppt_x</p:attrName>
                                        </p:attrNameLst>
                                      </p:cBhvr>
                                      <p:tavLst>
                                        <p:tav tm="0">
                                          <p:val>
                                            <p:strVal val="0-#ppt_w/2"/>
                                          </p:val>
                                        </p:tav>
                                        <p:tav tm="100000">
                                          <p:val>
                                            <p:strVal val="#ppt_x"/>
                                          </p:val>
                                        </p:tav>
                                      </p:tavLst>
                                    </p:anim>
                                    <p:anim calcmode="lin" valueType="num">
                                      <p:cBhvr additive="base">
                                        <p:cTn id="14" dur="500" fill="hold"/>
                                        <p:tgtEl>
                                          <p:spTgt spid="665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7"/>
                                        </p:tgtEl>
                                        <p:attrNameLst>
                                          <p:attrName>style.visibility</p:attrName>
                                        </p:attrNameLst>
                                      </p:cBhvr>
                                      <p:to>
                                        <p:strVal val="visible"/>
                                      </p:to>
                                    </p:set>
                                    <p:anim calcmode="lin" valueType="num">
                                      <p:cBhvr additive="base">
                                        <p:cTn id="19" dur="500" fill="hold"/>
                                        <p:tgtEl>
                                          <p:spTgt spid="66567"/>
                                        </p:tgtEl>
                                        <p:attrNameLst>
                                          <p:attrName>ppt_x</p:attrName>
                                        </p:attrNameLst>
                                      </p:cBhvr>
                                      <p:tavLst>
                                        <p:tav tm="0">
                                          <p:val>
                                            <p:strVal val="0-#ppt_w/2"/>
                                          </p:val>
                                        </p:tav>
                                        <p:tav tm="100000">
                                          <p:val>
                                            <p:strVal val="#ppt_x"/>
                                          </p:val>
                                        </p:tav>
                                      </p:tavLst>
                                    </p:anim>
                                    <p:anim calcmode="lin" valueType="num">
                                      <p:cBhvr additive="base">
                                        <p:cTn id="20" dur="500" fill="hold"/>
                                        <p:tgtEl>
                                          <p:spTgt spid="66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autoUpdateAnimBg="0"/>
      <p:bldP spid="66569" grpId="0" autoUpdateAnimBg="0"/>
      <p:bldP spid="6657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838200" y="1752600"/>
            <a:ext cx="7848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3. Konzeptionsschritte im Einzelnen</a:t>
            </a:r>
          </a:p>
          <a:p>
            <a:pPr eaLnBrk="1" hangingPunct="1">
              <a:spcBef>
                <a:spcPct val="50000"/>
              </a:spcBef>
              <a:buFontTx/>
              <a:buNone/>
            </a:pPr>
            <a:r>
              <a:rPr lang="de-DE" altLang="de-DE" dirty="0">
                <a:solidFill>
                  <a:schemeClr val="bg1">
                    <a:lumMod val="50000"/>
                  </a:schemeClr>
                </a:solidFill>
                <a:latin typeface="Abadi MT Condensed Light"/>
              </a:rPr>
              <a:t>	3.1 Analyse</a:t>
            </a:r>
          </a:p>
          <a:p>
            <a:pPr eaLnBrk="1" hangingPunct="1">
              <a:spcBef>
                <a:spcPct val="50000"/>
              </a:spcBef>
              <a:buFontTx/>
              <a:buNone/>
            </a:pPr>
            <a:r>
              <a:rPr lang="de-DE" altLang="de-DE" sz="1800" dirty="0">
                <a:latin typeface="Abadi MT Condensed Light"/>
              </a:rPr>
              <a:t>		</a:t>
            </a:r>
            <a:r>
              <a:rPr lang="de-DE" altLang="de-DE" sz="1800" b="0" dirty="0">
                <a:latin typeface="Abadi MT Condensed Light"/>
              </a:rPr>
              <a:t>- Briefing / Recherche </a:t>
            </a:r>
          </a:p>
          <a:p>
            <a:pPr lvl="2" eaLnBrk="1" hangingPunct="1">
              <a:spcBef>
                <a:spcPct val="50000"/>
              </a:spcBef>
              <a:buFontTx/>
              <a:buNone/>
            </a:pPr>
            <a:r>
              <a:rPr lang="de-DE" altLang="de-DE" sz="1800" dirty="0">
                <a:latin typeface="Abadi MT Condensed Light"/>
              </a:rPr>
              <a:t>- Analyse: </a:t>
            </a:r>
          </a:p>
          <a:p>
            <a:pPr eaLnBrk="1" hangingPunct="1">
              <a:spcBef>
                <a:spcPct val="50000"/>
              </a:spcBef>
              <a:buFontTx/>
              <a:buNone/>
            </a:pPr>
            <a:r>
              <a:rPr lang="de-DE" altLang="de-DE" sz="1800" b="0" dirty="0">
                <a:latin typeface="Abadi MT Condensed Light"/>
              </a:rPr>
              <a:t>		</a:t>
            </a:r>
            <a:r>
              <a:rPr lang="de-DE" altLang="de-DE" sz="1800" b="0" dirty="0" smtClean="0">
                <a:latin typeface="Abadi MT Condensed Light"/>
              </a:rPr>
              <a:t>   - </a:t>
            </a:r>
            <a:r>
              <a:rPr lang="de-DE" altLang="de-DE" sz="1800" b="0" dirty="0">
                <a:latin typeface="Abadi MT Condensed Light"/>
              </a:rPr>
              <a:t>Stärken – Schwächen – Chancen – Risiken (SWOT) </a:t>
            </a:r>
          </a:p>
          <a:p>
            <a:pPr eaLnBrk="1" hangingPunct="1">
              <a:spcBef>
                <a:spcPct val="50000"/>
              </a:spcBef>
              <a:buFontTx/>
              <a:buNone/>
            </a:pPr>
            <a:r>
              <a:rPr lang="de-DE" altLang="de-DE" sz="1800" b="0" dirty="0">
                <a:latin typeface="Abadi MT Condensed Light"/>
              </a:rPr>
              <a:t>		</a:t>
            </a:r>
            <a:r>
              <a:rPr lang="de-DE" altLang="de-DE" sz="1800" b="0" dirty="0" smtClean="0">
                <a:latin typeface="Abadi MT Condensed Light"/>
              </a:rPr>
              <a:t>   - </a:t>
            </a:r>
            <a:r>
              <a:rPr lang="de-DE" altLang="de-DE" sz="1800" b="0" dirty="0">
                <a:latin typeface="Abadi MT Condensed Light"/>
              </a:rPr>
              <a:t>Soll – Ist – Abgleich</a:t>
            </a:r>
          </a:p>
          <a:p>
            <a:pPr eaLnBrk="1" hangingPunct="1">
              <a:spcBef>
                <a:spcPct val="50000"/>
              </a:spcBef>
              <a:buFontTx/>
              <a:buNone/>
            </a:pPr>
            <a:r>
              <a:rPr lang="de-DE" altLang="de-DE" sz="1800" b="0" dirty="0">
                <a:latin typeface="Abadi MT Condensed Light"/>
              </a:rPr>
              <a:t>		</a:t>
            </a:r>
            <a:r>
              <a:rPr lang="de-DE" altLang="de-DE" sz="1800" b="0" dirty="0" smtClean="0">
                <a:latin typeface="Abadi MT Condensed Light"/>
              </a:rPr>
              <a:t>   - </a:t>
            </a:r>
            <a:r>
              <a:rPr lang="de-DE" altLang="de-DE" sz="1800" b="0" dirty="0">
                <a:latin typeface="Abadi MT Condensed Light"/>
              </a:rPr>
              <a:t>Selbstbild – Fremdbild – Image</a:t>
            </a:r>
          </a:p>
          <a:p>
            <a:pPr eaLnBrk="1" hangingPunct="1">
              <a:spcBef>
                <a:spcPct val="50000"/>
              </a:spcBef>
              <a:buFontTx/>
              <a:buNone/>
            </a:pPr>
            <a:r>
              <a:rPr lang="de-DE" altLang="de-DE" sz="1800" b="0" dirty="0">
                <a:latin typeface="Abadi MT Condensed Light"/>
              </a:rPr>
              <a:t>		- Fazit / Zusammenfassung </a:t>
            </a:r>
          </a:p>
        </p:txBody>
      </p:sp>
      <p:sp>
        <p:nvSpPr>
          <p:cNvPr id="5"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smtClean="0">
                <a:solidFill>
                  <a:srgbClr val="A50021"/>
                </a:solidFill>
                <a:latin typeface="Abadi MT Condensed Light"/>
              </a:rPr>
              <a:t>Inhalt</a:t>
            </a:r>
            <a:r>
              <a:rPr lang="de-DE" altLang="de-DE" sz="2800" dirty="0" smtClean="0">
                <a:solidFill>
                  <a:srgbClr val="A50021"/>
                </a:solidFill>
              </a:rPr>
              <a:t>:</a:t>
            </a:r>
            <a:endParaRPr lang="de-DE" altLang="de-DE" sz="2800" dirty="0">
              <a:solidFill>
                <a:srgbClr val="A50021"/>
              </a:solidFill>
            </a:endParaRP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838200" y="1752600"/>
            <a:ext cx="784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solidFill>
                  <a:schemeClr val="bg1">
                    <a:lumMod val="50000"/>
                  </a:schemeClr>
                </a:solidFill>
                <a:latin typeface="Abadi MT Condensed Light"/>
              </a:rPr>
              <a:t>Maßnahmen im Kommunikationsmix: </a:t>
            </a:r>
            <a:r>
              <a:rPr lang="de-DE" altLang="de-DE" sz="1800" dirty="0">
                <a:latin typeface="Abadi MT Condensed Light"/>
              </a:rPr>
              <a:t>ein Strauß von Möglichkeiten</a:t>
            </a:r>
          </a:p>
        </p:txBody>
      </p:sp>
      <p:sp>
        <p:nvSpPr>
          <p:cNvPr id="64515"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3.3 Taktik / operativer Block </a:t>
            </a:r>
            <a:endParaRPr lang="de-DE" altLang="de-DE" sz="2800" dirty="0">
              <a:solidFill>
                <a:srgbClr val="C00000"/>
              </a:solidFill>
              <a:latin typeface="Abadi MT Condensed Light"/>
            </a:endParaRPr>
          </a:p>
        </p:txBody>
      </p:sp>
      <p:grpSp>
        <p:nvGrpSpPr>
          <p:cNvPr id="64516" name="Group 12"/>
          <p:cNvGrpSpPr>
            <a:grpSpLocks/>
          </p:cNvGrpSpPr>
          <p:nvPr/>
        </p:nvGrpSpPr>
        <p:grpSpPr bwMode="auto">
          <a:xfrm>
            <a:off x="2286000" y="2209800"/>
            <a:ext cx="4343400" cy="4038600"/>
            <a:chOff x="1104" y="1200"/>
            <a:chExt cx="3216" cy="3120"/>
          </a:xfrm>
        </p:grpSpPr>
        <p:sp>
          <p:nvSpPr>
            <p:cNvPr id="64518" name="Oval 13"/>
            <p:cNvSpPr>
              <a:spLocks noChangeArrowheads="1"/>
            </p:cNvSpPr>
            <p:nvPr/>
          </p:nvSpPr>
          <p:spPr bwMode="auto">
            <a:xfrm>
              <a:off x="2160" y="2208"/>
              <a:ext cx="1056" cy="1056"/>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600" dirty="0">
                  <a:solidFill>
                    <a:schemeClr val="bg1"/>
                  </a:solidFill>
                </a:rPr>
                <a:t>Integrierte</a:t>
              </a:r>
              <a:br>
                <a:rPr lang="de-DE" altLang="de-DE" sz="1600" dirty="0">
                  <a:solidFill>
                    <a:schemeClr val="bg1"/>
                  </a:solidFill>
                </a:rPr>
              </a:br>
              <a:r>
                <a:rPr lang="de-DE" altLang="de-DE" sz="1600" dirty="0">
                  <a:solidFill>
                    <a:schemeClr val="bg1"/>
                  </a:solidFill>
                </a:rPr>
                <a:t>Kommunikation</a:t>
              </a:r>
            </a:p>
          </p:txBody>
        </p:sp>
        <p:grpSp>
          <p:nvGrpSpPr>
            <p:cNvPr id="64519" name="Group 14"/>
            <p:cNvGrpSpPr>
              <a:grpSpLocks/>
            </p:cNvGrpSpPr>
            <p:nvPr/>
          </p:nvGrpSpPr>
          <p:grpSpPr bwMode="auto">
            <a:xfrm>
              <a:off x="1584" y="1392"/>
              <a:ext cx="816" cy="912"/>
              <a:chOff x="1584" y="1392"/>
              <a:chExt cx="816" cy="912"/>
            </a:xfrm>
          </p:grpSpPr>
          <p:sp>
            <p:nvSpPr>
              <p:cNvPr id="64547" name="Oval 15"/>
              <p:cNvSpPr>
                <a:spLocks noChangeArrowheads="1"/>
              </p:cNvSpPr>
              <p:nvPr/>
            </p:nvSpPr>
            <p:spPr bwMode="auto">
              <a:xfrm>
                <a:off x="1584" y="1392"/>
                <a:ext cx="672" cy="67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600" dirty="0">
                    <a:latin typeface="Abadi MT Condensed Light"/>
                  </a:rPr>
                  <a:t>PR</a:t>
                </a:r>
              </a:p>
            </p:txBody>
          </p:sp>
          <p:sp>
            <p:nvSpPr>
              <p:cNvPr id="64548" name="Line 16"/>
              <p:cNvSpPr>
                <a:spLocks noChangeShapeType="1"/>
              </p:cNvSpPr>
              <p:nvPr/>
            </p:nvSpPr>
            <p:spPr bwMode="auto">
              <a:xfrm>
                <a:off x="2160" y="1968"/>
                <a:ext cx="240" cy="336"/>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0" name="Group 17"/>
            <p:cNvGrpSpPr>
              <a:grpSpLocks/>
            </p:cNvGrpSpPr>
            <p:nvPr/>
          </p:nvGrpSpPr>
          <p:grpSpPr bwMode="auto">
            <a:xfrm>
              <a:off x="1104" y="1968"/>
              <a:ext cx="1056" cy="672"/>
              <a:chOff x="1104" y="1968"/>
              <a:chExt cx="1056" cy="672"/>
            </a:xfrm>
          </p:grpSpPr>
          <p:sp>
            <p:nvSpPr>
              <p:cNvPr id="64545" name="Oval 18"/>
              <p:cNvSpPr>
                <a:spLocks noChangeArrowheads="1"/>
              </p:cNvSpPr>
              <p:nvPr/>
            </p:nvSpPr>
            <p:spPr bwMode="auto">
              <a:xfrm>
                <a:off x="1104" y="1968"/>
                <a:ext cx="672" cy="672"/>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400" dirty="0">
                    <a:latin typeface="Abadi MT Condensed Light"/>
                  </a:rPr>
                  <a:t>Werbung</a:t>
                </a:r>
              </a:p>
            </p:txBody>
          </p:sp>
          <p:sp>
            <p:nvSpPr>
              <p:cNvPr id="64546" name="Line 19"/>
              <p:cNvSpPr>
                <a:spLocks noChangeShapeType="1"/>
              </p:cNvSpPr>
              <p:nvPr/>
            </p:nvSpPr>
            <p:spPr bwMode="auto">
              <a:xfrm>
                <a:off x="1728" y="2448"/>
                <a:ext cx="432" cy="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1" name="Group 20"/>
            <p:cNvGrpSpPr>
              <a:grpSpLocks/>
            </p:cNvGrpSpPr>
            <p:nvPr/>
          </p:nvGrpSpPr>
          <p:grpSpPr bwMode="auto">
            <a:xfrm>
              <a:off x="1104" y="2736"/>
              <a:ext cx="1056" cy="672"/>
              <a:chOff x="1104" y="2736"/>
              <a:chExt cx="1056" cy="672"/>
            </a:xfrm>
          </p:grpSpPr>
          <p:sp>
            <p:nvSpPr>
              <p:cNvPr id="64543" name="Oval 21"/>
              <p:cNvSpPr>
                <a:spLocks noChangeArrowheads="1"/>
              </p:cNvSpPr>
              <p:nvPr/>
            </p:nvSpPr>
            <p:spPr bwMode="auto">
              <a:xfrm>
                <a:off x="1104" y="2736"/>
                <a:ext cx="672" cy="67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200" dirty="0">
                    <a:latin typeface="Abadi MT Condensed Light"/>
                  </a:rPr>
                  <a:t>Interne</a:t>
                </a:r>
              </a:p>
              <a:p>
                <a:pPr algn="ctr" eaLnBrk="1" hangingPunct="1">
                  <a:spcBef>
                    <a:spcPct val="0"/>
                  </a:spcBef>
                  <a:buFontTx/>
                  <a:buNone/>
                </a:pPr>
                <a:r>
                  <a:rPr lang="de-DE" altLang="de-DE" sz="1200" dirty="0" err="1">
                    <a:latin typeface="Abadi MT Condensed Light"/>
                  </a:rPr>
                  <a:t>Kommuni</a:t>
                </a:r>
                <a:r>
                  <a:rPr lang="de-DE" altLang="de-DE" sz="1200" dirty="0">
                    <a:latin typeface="Abadi MT Condensed Light"/>
                  </a:rPr>
                  <a:t>-</a:t>
                </a:r>
              </a:p>
              <a:p>
                <a:pPr algn="ctr" eaLnBrk="1" hangingPunct="1">
                  <a:spcBef>
                    <a:spcPct val="0"/>
                  </a:spcBef>
                  <a:buFontTx/>
                  <a:buNone/>
                </a:pPr>
                <a:r>
                  <a:rPr lang="de-DE" altLang="de-DE" sz="1200" dirty="0" err="1">
                    <a:latin typeface="Abadi MT Condensed Light"/>
                  </a:rPr>
                  <a:t>kation</a:t>
                </a:r>
                <a:endParaRPr lang="de-DE" altLang="de-DE" sz="1200" dirty="0">
                  <a:latin typeface="Abadi MT Condensed Light"/>
                </a:endParaRPr>
              </a:p>
            </p:txBody>
          </p:sp>
          <p:sp>
            <p:nvSpPr>
              <p:cNvPr id="64544" name="Line 22"/>
              <p:cNvSpPr>
                <a:spLocks noChangeShapeType="1"/>
              </p:cNvSpPr>
              <p:nvPr/>
            </p:nvSpPr>
            <p:spPr bwMode="auto">
              <a:xfrm flipV="1">
                <a:off x="1776" y="2880"/>
                <a:ext cx="384" cy="96"/>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2" name="Group 23"/>
            <p:cNvGrpSpPr>
              <a:grpSpLocks/>
            </p:cNvGrpSpPr>
            <p:nvPr/>
          </p:nvGrpSpPr>
          <p:grpSpPr bwMode="auto">
            <a:xfrm>
              <a:off x="1584" y="3168"/>
              <a:ext cx="768" cy="912"/>
              <a:chOff x="1584" y="3168"/>
              <a:chExt cx="768" cy="912"/>
            </a:xfrm>
          </p:grpSpPr>
          <p:sp>
            <p:nvSpPr>
              <p:cNvPr id="64541" name="Oval 24"/>
              <p:cNvSpPr>
                <a:spLocks noChangeArrowheads="1"/>
              </p:cNvSpPr>
              <p:nvPr/>
            </p:nvSpPr>
            <p:spPr bwMode="auto">
              <a:xfrm>
                <a:off x="1584" y="3408"/>
                <a:ext cx="672" cy="672"/>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200" dirty="0">
                    <a:latin typeface="Abadi MT Condensed Light"/>
                  </a:rPr>
                  <a:t>Direkt-</a:t>
                </a:r>
              </a:p>
              <a:p>
                <a:pPr algn="ctr" eaLnBrk="1" hangingPunct="1">
                  <a:spcBef>
                    <a:spcPct val="0"/>
                  </a:spcBef>
                  <a:buFontTx/>
                  <a:buNone/>
                </a:pPr>
                <a:r>
                  <a:rPr lang="de-DE" altLang="de-DE" sz="1200" dirty="0" err="1">
                    <a:latin typeface="Abadi MT Condensed Light"/>
                  </a:rPr>
                  <a:t>marketing</a:t>
                </a:r>
                <a:endParaRPr lang="de-DE" altLang="de-DE" sz="1200" dirty="0">
                  <a:latin typeface="Abadi MT Condensed Light"/>
                </a:endParaRPr>
              </a:p>
            </p:txBody>
          </p:sp>
          <p:sp>
            <p:nvSpPr>
              <p:cNvPr id="64542" name="Line 25"/>
              <p:cNvSpPr>
                <a:spLocks noChangeShapeType="1"/>
              </p:cNvSpPr>
              <p:nvPr/>
            </p:nvSpPr>
            <p:spPr bwMode="auto">
              <a:xfrm flipH="1">
                <a:off x="2112" y="3168"/>
                <a:ext cx="240" cy="2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3" name="Group 26"/>
            <p:cNvGrpSpPr>
              <a:grpSpLocks/>
            </p:cNvGrpSpPr>
            <p:nvPr/>
          </p:nvGrpSpPr>
          <p:grpSpPr bwMode="auto">
            <a:xfrm>
              <a:off x="2352" y="3264"/>
              <a:ext cx="672" cy="1056"/>
              <a:chOff x="2352" y="3264"/>
              <a:chExt cx="672" cy="1056"/>
            </a:xfrm>
          </p:grpSpPr>
          <p:sp>
            <p:nvSpPr>
              <p:cNvPr id="64539" name="Oval 27"/>
              <p:cNvSpPr>
                <a:spLocks noChangeArrowheads="1"/>
              </p:cNvSpPr>
              <p:nvPr/>
            </p:nvSpPr>
            <p:spPr bwMode="auto">
              <a:xfrm>
                <a:off x="2352" y="3648"/>
                <a:ext cx="672" cy="67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400" dirty="0" err="1">
                    <a:latin typeface="Abadi MT Condensed Light"/>
                  </a:rPr>
                  <a:t>Merchan</a:t>
                </a:r>
                <a:r>
                  <a:rPr lang="de-DE" altLang="de-DE" sz="1400" dirty="0">
                    <a:latin typeface="Abadi MT Condensed Light"/>
                  </a:rPr>
                  <a:t>-</a:t>
                </a:r>
              </a:p>
              <a:p>
                <a:pPr algn="ctr" eaLnBrk="1" hangingPunct="1">
                  <a:spcBef>
                    <a:spcPct val="0"/>
                  </a:spcBef>
                  <a:buFontTx/>
                  <a:buNone/>
                </a:pPr>
                <a:r>
                  <a:rPr lang="de-DE" altLang="de-DE" sz="1400" dirty="0" err="1">
                    <a:latin typeface="Abadi MT Condensed Light"/>
                  </a:rPr>
                  <a:t>dising</a:t>
                </a:r>
                <a:endParaRPr lang="de-DE" altLang="de-DE" sz="1400" dirty="0">
                  <a:latin typeface="Abadi MT Condensed Light"/>
                </a:endParaRPr>
              </a:p>
            </p:txBody>
          </p:sp>
          <p:sp>
            <p:nvSpPr>
              <p:cNvPr id="64540" name="Line 28"/>
              <p:cNvSpPr>
                <a:spLocks noChangeShapeType="1"/>
              </p:cNvSpPr>
              <p:nvPr/>
            </p:nvSpPr>
            <p:spPr bwMode="auto">
              <a:xfrm>
                <a:off x="2688" y="3264"/>
                <a:ext cx="0" cy="38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4" name="Group 29"/>
            <p:cNvGrpSpPr>
              <a:grpSpLocks/>
            </p:cNvGrpSpPr>
            <p:nvPr/>
          </p:nvGrpSpPr>
          <p:grpSpPr bwMode="auto">
            <a:xfrm>
              <a:off x="2352" y="1200"/>
              <a:ext cx="672" cy="1008"/>
              <a:chOff x="2352" y="1200"/>
              <a:chExt cx="672" cy="1008"/>
            </a:xfrm>
          </p:grpSpPr>
          <p:sp>
            <p:nvSpPr>
              <p:cNvPr id="64537" name="Oval 30"/>
              <p:cNvSpPr>
                <a:spLocks noChangeArrowheads="1"/>
              </p:cNvSpPr>
              <p:nvPr/>
            </p:nvSpPr>
            <p:spPr bwMode="auto">
              <a:xfrm>
                <a:off x="2352" y="1200"/>
                <a:ext cx="672" cy="672"/>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600" dirty="0">
                    <a:latin typeface="Abadi MT Condensed Light"/>
                  </a:rPr>
                  <a:t>VKF</a:t>
                </a:r>
              </a:p>
            </p:txBody>
          </p:sp>
          <p:sp>
            <p:nvSpPr>
              <p:cNvPr id="64538" name="Line 31"/>
              <p:cNvSpPr>
                <a:spLocks noChangeShapeType="1"/>
              </p:cNvSpPr>
              <p:nvPr/>
            </p:nvSpPr>
            <p:spPr bwMode="auto">
              <a:xfrm>
                <a:off x="2688" y="1872"/>
                <a:ext cx="0" cy="336"/>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5" name="Group 32"/>
            <p:cNvGrpSpPr>
              <a:grpSpLocks/>
            </p:cNvGrpSpPr>
            <p:nvPr/>
          </p:nvGrpSpPr>
          <p:grpSpPr bwMode="auto">
            <a:xfrm>
              <a:off x="3024" y="1344"/>
              <a:ext cx="816" cy="1008"/>
              <a:chOff x="3024" y="1344"/>
              <a:chExt cx="816" cy="1008"/>
            </a:xfrm>
          </p:grpSpPr>
          <p:sp>
            <p:nvSpPr>
              <p:cNvPr id="64535" name="Oval 33"/>
              <p:cNvSpPr>
                <a:spLocks noChangeArrowheads="1"/>
              </p:cNvSpPr>
              <p:nvPr/>
            </p:nvSpPr>
            <p:spPr bwMode="auto">
              <a:xfrm>
                <a:off x="3168" y="1344"/>
                <a:ext cx="672" cy="67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200" dirty="0">
                    <a:latin typeface="Abadi MT Condensed Light"/>
                  </a:rPr>
                  <a:t>Event </a:t>
                </a:r>
                <a:br>
                  <a:rPr lang="de-DE" altLang="de-DE" sz="1200" dirty="0">
                    <a:latin typeface="Abadi MT Condensed Light"/>
                  </a:rPr>
                </a:br>
                <a:r>
                  <a:rPr lang="de-DE" altLang="de-DE" sz="1200" dirty="0">
                    <a:latin typeface="Abadi MT Condensed Light"/>
                  </a:rPr>
                  <a:t>Marketing</a:t>
                </a:r>
              </a:p>
            </p:txBody>
          </p:sp>
          <p:sp>
            <p:nvSpPr>
              <p:cNvPr id="64536" name="Line 34"/>
              <p:cNvSpPr>
                <a:spLocks noChangeShapeType="1"/>
              </p:cNvSpPr>
              <p:nvPr/>
            </p:nvSpPr>
            <p:spPr bwMode="auto">
              <a:xfrm flipH="1">
                <a:off x="3024" y="1968"/>
                <a:ext cx="288" cy="38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6" name="Group 35"/>
            <p:cNvGrpSpPr>
              <a:grpSpLocks/>
            </p:cNvGrpSpPr>
            <p:nvPr/>
          </p:nvGrpSpPr>
          <p:grpSpPr bwMode="auto">
            <a:xfrm>
              <a:off x="3168" y="1968"/>
              <a:ext cx="1152" cy="672"/>
              <a:chOff x="3168" y="1968"/>
              <a:chExt cx="1152" cy="672"/>
            </a:xfrm>
          </p:grpSpPr>
          <p:sp>
            <p:nvSpPr>
              <p:cNvPr id="64533" name="Oval 36"/>
              <p:cNvSpPr>
                <a:spLocks noChangeArrowheads="1"/>
              </p:cNvSpPr>
              <p:nvPr/>
            </p:nvSpPr>
            <p:spPr bwMode="auto">
              <a:xfrm>
                <a:off x="3648" y="1968"/>
                <a:ext cx="672" cy="672"/>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400" dirty="0">
                    <a:latin typeface="Abadi MT Condensed Light"/>
                  </a:rPr>
                  <a:t>Neue </a:t>
                </a:r>
              </a:p>
              <a:p>
                <a:pPr algn="ctr" eaLnBrk="1" hangingPunct="1">
                  <a:spcBef>
                    <a:spcPct val="0"/>
                  </a:spcBef>
                  <a:buFontTx/>
                  <a:buNone/>
                </a:pPr>
                <a:r>
                  <a:rPr lang="de-DE" altLang="de-DE" sz="1400" dirty="0">
                    <a:latin typeface="Abadi MT Condensed Light"/>
                  </a:rPr>
                  <a:t>Medien</a:t>
                </a:r>
              </a:p>
            </p:txBody>
          </p:sp>
          <p:sp>
            <p:nvSpPr>
              <p:cNvPr id="64534" name="Line 37"/>
              <p:cNvSpPr>
                <a:spLocks noChangeShapeType="1"/>
              </p:cNvSpPr>
              <p:nvPr/>
            </p:nvSpPr>
            <p:spPr bwMode="auto">
              <a:xfrm flipV="1">
                <a:off x="3168" y="2400"/>
                <a:ext cx="480" cy="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7" name="Group 38"/>
            <p:cNvGrpSpPr>
              <a:grpSpLocks/>
            </p:cNvGrpSpPr>
            <p:nvPr/>
          </p:nvGrpSpPr>
          <p:grpSpPr bwMode="auto">
            <a:xfrm>
              <a:off x="3024" y="3120"/>
              <a:ext cx="816" cy="1008"/>
              <a:chOff x="3024" y="3120"/>
              <a:chExt cx="816" cy="1008"/>
            </a:xfrm>
          </p:grpSpPr>
          <p:sp>
            <p:nvSpPr>
              <p:cNvPr id="64531" name="Oval 39"/>
              <p:cNvSpPr>
                <a:spLocks noChangeArrowheads="1"/>
              </p:cNvSpPr>
              <p:nvPr/>
            </p:nvSpPr>
            <p:spPr bwMode="auto">
              <a:xfrm>
                <a:off x="3168" y="3456"/>
                <a:ext cx="672" cy="672"/>
              </a:xfrm>
              <a:prstGeom prst="ellipse">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200" dirty="0">
                    <a:latin typeface="Abadi MT Condensed Light"/>
                  </a:rPr>
                  <a:t>Sponsoring</a:t>
                </a:r>
              </a:p>
            </p:txBody>
          </p:sp>
          <p:sp>
            <p:nvSpPr>
              <p:cNvPr id="64532" name="Line 40"/>
              <p:cNvSpPr>
                <a:spLocks noChangeShapeType="1"/>
              </p:cNvSpPr>
              <p:nvPr/>
            </p:nvSpPr>
            <p:spPr bwMode="auto">
              <a:xfrm>
                <a:off x="3024" y="3120"/>
                <a:ext cx="288" cy="38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nvGrpSpPr>
            <p:cNvPr id="64528" name="Group 41"/>
            <p:cNvGrpSpPr>
              <a:grpSpLocks/>
            </p:cNvGrpSpPr>
            <p:nvPr/>
          </p:nvGrpSpPr>
          <p:grpSpPr bwMode="auto">
            <a:xfrm>
              <a:off x="3168" y="2784"/>
              <a:ext cx="1104" cy="672"/>
              <a:chOff x="3168" y="2784"/>
              <a:chExt cx="1104" cy="672"/>
            </a:xfrm>
          </p:grpSpPr>
          <p:sp>
            <p:nvSpPr>
              <p:cNvPr id="64529" name="Oval 42"/>
              <p:cNvSpPr>
                <a:spLocks noChangeArrowheads="1"/>
              </p:cNvSpPr>
              <p:nvPr/>
            </p:nvSpPr>
            <p:spPr bwMode="auto">
              <a:xfrm>
                <a:off x="3600" y="2784"/>
                <a:ext cx="672" cy="672"/>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200" dirty="0" err="1">
                    <a:latin typeface="Abadi MT Condensed Light"/>
                  </a:rPr>
                  <a:t>Product</a:t>
                </a:r>
                <a:endParaRPr lang="de-DE" altLang="de-DE" sz="1200" dirty="0">
                  <a:latin typeface="Abadi MT Condensed Light"/>
                </a:endParaRPr>
              </a:p>
              <a:p>
                <a:pPr algn="ctr" eaLnBrk="1" hangingPunct="1">
                  <a:spcBef>
                    <a:spcPct val="0"/>
                  </a:spcBef>
                  <a:buFontTx/>
                  <a:buNone/>
                </a:pPr>
                <a:r>
                  <a:rPr lang="de-DE" altLang="de-DE" sz="1200" dirty="0">
                    <a:latin typeface="Abadi MT Condensed Light"/>
                  </a:rPr>
                  <a:t>Placement</a:t>
                </a:r>
              </a:p>
            </p:txBody>
          </p:sp>
          <p:sp>
            <p:nvSpPr>
              <p:cNvPr id="64530" name="Line 43"/>
              <p:cNvSpPr>
                <a:spLocks noChangeShapeType="1"/>
              </p:cNvSpPr>
              <p:nvPr/>
            </p:nvSpPr>
            <p:spPr bwMode="auto">
              <a:xfrm>
                <a:off x="3168" y="2880"/>
                <a:ext cx="432" cy="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grpSp>
      <p:sp>
        <p:nvSpPr>
          <p:cNvPr id="68653" name="Text Box 45"/>
          <p:cNvSpPr txBox="1">
            <a:spLocks noChangeArrowheads="1"/>
          </p:cNvSpPr>
          <p:nvPr/>
        </p:nvSpPr>
        <p:spPr bwMode="auto">
          <a:xfrm>
            <a:off x="0" y="6412522"/>
            <a:ext cx="9144000" cy="461665"/>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rial" panose="020B0604020202020204" pitchFamily="34" charset="0"/>
              </a:rPr>
              <a:t>Nicht jedes dieser Instrumente ist ohne Weiteres auf </a:t>
            </a:r>
            <a:r>
              <a:rPr lang="de-DE" altLang="de-DE" sz="1200" dirty="0" smtClean="0">
                <a:solidFill>
                  <a:schemeClr val="bg1"/>
                </a:solidFill>
                <a:latin typeface="Arial" panose="020B0604020202020204" pitchFamily="34" charset="0"/>
              </a:rPr>
              <a:t>jedes Thema </a:t>
            </a:r>
            <a:r>
              <a:rPr lang="de-DE" altLang="de-DE" sz="1200" dirty="0">
                <a:solidFill>
                  <a:schemeClr val="bg1"/>
                </a:solidFill>
                <a:latin typeface="Arial" panose="020B0604020202020204" pitchFamily="34" charset="0"/>
              </a:rPr>
              <a:t>anwendbar</a:t>
            </a:r>
            <a:r>
              <a:rPr lang="de-DE" altLang="de-DE" sz="1200" dirty="0" smtClean="0">
                <a:solidFill>
                  <a:schemeClr val="bg1"/>
                </a:solidFill>
                <a:latin typeface="Arial" panose="020B0604020202020204" pitchFamily="34" charset="0"/>
              </a:rPr>
              <a:t>.</a:t>
            </a:r>
            <a:br>
              <a:rPr lang="de-DE" altLang="de-DE" sz="1200" dirty="0" smtClean="0">
                <a:solidFill>
                  <a:schemeClr val="bg1"/>
                </a:solidFill>
                <a:latin typeface="Arial" panose="020B0604020202020204" pitchFamily="34" charset="0"/>
              </a:rPr>
            </a:br>
            <a:r>
              <a:rPr lang="de-DE" altLang="de-DE" sz="1200" dirty="0" smtClean="0">
                <a:solidFill>
                  <a:schemeClr val="bg1"/>
                </a:solidFill>
                <a:latin typeface="Arial" panose="020B0604020202020204" pitchFamily="34" charset="0"/>
              </a:rPr>
              <a:t>Eine </a:t>
            </a:r>
            <a:r>
              <a:rPr lang="de-DE" altLang="de-DE" sz="1200" dirty="0">
                <a:solidFill>
                  <a:schemeClr val="bg1"/>
                </a:solidFill>
                <a:latin typeface="Arial" panose="020B0604020202020204" pitchFamily="34" charset="0"/>
              </a:rPr>
              <a:t>Kunst ist es eher, die richtige Auswahl zu treffen.</a:t>
            </a:r>
          </a:p>
        </p:txBody>
      </p:sp>
      <p:pic>
        <p:nvPicPr>
          <p:cNvPr id="37" name="Grafik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53"/>
                                        </p:tgtEl>
                                        <p:attrNameLst>
                                          <p:attrName>style.visibility</p:attrName>
                                        </p:attrNameLst>
                                      </p:cBhvr>
                                      <p:to>
                                        <p:strVal val="visible"/>
                                      </p:to>
                                    </p:set>
                                    <p:anim calcmode="lin" valueType="num">
                                      <p:cBhvr additive="base">
                                        <p:cTn id="7" dur="500" fill="hold"/>
                                        <p:tgtEl>
                                          <p:spTgt spid="68653"/>
                                        </p:tgtEl>
                                        <p:attrNameLst>
                                          <p:attrName>ppt_x</p:attrName>
                                        </p:attrNameLst>
                                      </p:cBhvr>
                                      <p:tavLst>
                                        <p:tav tm="0">
                                          <p:val>
                                            <p:strVal val="#ppt_x"/>
                                          </p:val>
                                        </p:tav>
                                        <p:tav tm="100000">
                                          <p:val>
                                            <p:strVal val="#ppt_x"/>
                                          </p:val>
                                        </p:tav>
                                      </p:tavLst>
                                    </p:anim>
                                    <p:anim calcmode="lin" valueType="num">
                                      <p:cBhvr additive="base">
                                        <p:cTn id="8" dur="500" fill="hold"/>
                                        <p:tgtEl>
                                          <p:spTgt spid="68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53"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1187624" y="697864"/>
            <a:ext cx="344576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600" dirty="0">
                <a:solidFill>
                  <a:schemeClr val="bg1">
                    <a:lumMod val="50000"/>
                  </a:schemeClr>
                </a:solidFill>
              </a:rPr>
              <a:t>7 Schritte zum Maßnahmenplan</a:t>
            </a:r>
          </a:p>
        </p:txBody>
      </p:sp>
      <p:sp>
        <p:nvSpPr>
          <p:cNvPr id="66563" name="Text Box 3"/>
          <p:cNvSpPr txBox="1">
            <a:spLocks noChangeArrowheads="1"/>
          </p:cNvSpPr>
          <p:nvPr/>
        </p:nvSpPr>
        <p:spPr bwMode="auto">
          <a:xfrm>
            <a:off x="717476" y="407547"/>
            <a:ext cx="5943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rgbClr val="C00000"/>
                </a:solidFill>
                <a:latin typeface="Abadi MT Condensed Light"/>
              </a:rPr>
              <a:t>3.3 Taktik / operativer Block </a:t>
            </a:r>
            <a:endParaRPr lang="de-DE" altLang="de-DE" sz="2400" dirty="0">
              <a:solidFill>
                <a:srgbClr val="C00000"/>
              </a:solidFill>
              <a:latin typeface="Abadi MT Condensed Light"/>
            </a:endParaRPr>
          </a:p>
        </p:txBody>
      </p:sp>
      <p:sp>
        <p:nvSpPr>
          <p:cNvPr id="69668" name="Text Box 36"/>
          <p:cNvSpPr txBox="1">
            <a:spLocks noChangeArrowheads="1"/>
          </p:cNvSpPr>
          <p:nvPr/>
        </p:nvSpPr>
        <p:spPr bwMode="auto">
          <a:xfrm>
            <a:off x="709684" y="997761"/>
            <a:ext cx="7513134"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AutoNum type="arabicPeriod"/>
            </a:pPr>
            <a:r>
              <a:rPr lang="de-DE" altLang="de-DE" dirty="0"/>
              <a:t>Mix definieren</a:t>
            </a:r>
            <a:br>
              <a:rPr lang="de-DE" altLang="de-DE" dirty="0"/>
            </a:br>
            <a:r>
              <a:rPr lang="de-DE" altLang="de-DE" b="0" dirty="0"/>
              <a:t>Welche Instrumente sollen eingesetzt werden ? </a:t>
            </a:r>
            <a:endParaRPr lang="de-DE" altLang="de-DE" sz="2400" b="0" dirty="0"/>
          </a:p>
        </p:txBody>
      </p:sp>
      <p:sp>
        <p:nvSpPr>
          <p:cNvPr id="69669" name="Text Box 37"/>
          <p:cNvSpPr txBox="1">
            <a:spLocks noChangeArrowheads="1"/>
          </p:cNvSpPr>
          <p:nvPr/>
        </p:nvSpPr>
        <p:spPr bwMode="auto">
          <a:xfrm>
            <a:off x="719950" y="1696846"/>
            <a:ext cx="7589799"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t>2.    Ideen entwickeln </a:t>
            </a:r>
            <a:br>
              <a:rPr lang="de-DE" altLang="de-DE" dirty="0"/>
            </a:br>
            <a:r>
              <a:rPr lang="de-DE" altLang="de-DE" dirty="0"/>
              <a:t>       </a:t>
            </a:r>
            <a:r>
              <a:rPr lang="de-DE" altLang="de-DE" b="0" dirty="0"/>
              <a:t>Sammeln von Maßnahmen durch Brainstorming</a:t>
            </a:r>
          </a:p>
        </p:txBody>
      </p:sp>
      <p:sp>
        <p:nvSpPr>
          <p:cNvPr id="69670" name="Text Box 38"/>
          <p:cNvSpPr txBox="1">
            <a:spLocks noChangeArrowheads="1"/>
          </p:cNvSpPr>
          <p:nvPr/>
        </p:nvSpPr>
        <p:spPr bwMode="auto">
          <a:xfrm>
            <a:off x="709684" y="2377575"/>
            <a:ext cx="7589799"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AutoNum type="arabicPeriod" startAt="3"/>
            </a:pPr>
            <a:r>
              <a:rPr lang="de-DE" altLang="de-DE" dirty="0"/>
              <a:t>Maßnahmen strukturieren </a:t>
            </a:r>
            <a:br>
              <a:rPr lang="de-DE" altLang="de-DE" dirty="0"/>
            </a:br>
            <a:r>
              <a:rPr lang="de-DE" altLang="de-DE" b="0" dirty="0"/>
              <a:t>z. B. nach Zeit, Zielgruppen, Botschaften, Zielen, Instrumenten oder Priorität</a:t>
            </a:r>
            <a:endParaRPr lang="de-DE" altLang="de-DE" sz="2400" b="0" dirty="0"/>
          </a:p>
        </p:txBody>
      </p:sp>
      <p:sp>
        <p:nvSpPr>
          <p:cNvPr id="7" name="Text Box 7"/>
          <p:cNvSpPr txBox="1">
            <a:spLocks noChangeArrowheads="1"/>
          </p:cNvSpPr>
          <p:nvPr/>
        </p:nvSpPr>
        <p:spPr bwMode="auto">
          <a:xfrm>
            <a:off x="717476" y="3375397"/>
            <a:ext cx="6286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t>4.    Maßnahmen selektieren </a:t>
            </a:r>
            <a:br>
              <a:rPr lang="de-DE" altLang="de-DE" dirty="0"/>
            </a:br>
            <a:r>
              <a:rPr lang="de-DE" altLang="de-DE" dirty="0"/>
              <a:t>      </a:t>
            </a:r>
            <a:r>
              <a:rPr lang="de-DE" altLang="de-DE" b="0" dirty="0"/>
              <a:t> Reduktion der Maßnahmen auf das Maß des Machbaren</a:t>
            </a:r>
            <a:r>
              <a:rPr lang="de-DE" altLang="de-DE" dirty="0"/>
              <a:t> </a:t>
            </a:r>
            <a:endParaRPr lang="de-DE" altLang="de-DE" sz="2400" b="0" dirty="0"/>
          </a:p>
        </p:txBody>
      </p:sp>
      <p:sp>
        <p:nvSpPr>
          <p:cNvPr id="8" name="Text Box 8"/>
          <p:cNvSpPr txBox="1">
            <a:spLocks noChangeArrowheads="1"/>
          </p:cNvSpPr>
          <p:nvPr/>
        </p:nvSpPr>
        <p:spPr bwMode="auto">
          <a:xfrm>
            <a:off x="717476" y="4088757"/>
            <a:ext cx="62865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t>5.    Schwerpunkte setzen </a:t>
            </a:r>
            <a:r>
              <a:rPr lang="de-DE" altLang="de-DE" b="0" dirty="0"/>
              <a:t/>
            </a:r>
            <a:br>
              <a:rPr lang="de-DE" altLang="de-DE" b="0" dirty="0"/>
            </a:br>
            <a:r>
              <a:rPr lang="de-DE" altLang="de-DE" b="0" dirty="0"/>
              <a:t>       Wenige Highlights; die anderen Maßnahmen sind </a:t>
            </a:r>
            <a:br>
              <a:rPr lang="de-DE" altLang="de-DE" b="0" dirty="0"/>
            </a:br>
            <a:r>
              <a:rPr lang="de-DE" altLang="de-DE" b="0" dirty="0"/>
              <a:t>       flankierend</a:t>
            </a:r>
            <a:endParaRPr lang="de-DE" altLang="de-DE" sz="2400" b="0" dirty="0"/>
          </a:p>
        </p:txBody>
      </p:sp>
      <p:sp>
        <p:nvSpPr>
          <p:cNvPr id="9" name="Text Box 9"/>
          <p:cNvSpPr txBox="1">
            <a:spLocks noChangeArrowheads="1"/>
          </p:cNvSpPr>
          <p:nvPr/>
        </p:nvSpPr>
        <p:spPr bwMode="auto">
          <a:xfrm>
            <a:off x="709684" y="5083547"/>
            <a:ext cx="6286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AutoNum type="arabicPeriod" startAt="6"/>
            </a:pPr>
            <a:r>
              <a:rPr lang="de-DE" altLang="de-DE" dirty="0"/>
              <a:t>Grob budgetieren </a:t>
            </a:r>
            <a:r>
              <a:rPr lang="de-DE" altLang="de-DE" b="0" dirty="0"/>
              <a:t/>
            </a:r>
            <a:br>
              <a:rPr lang="de-DE" altLang="de-DE" b="0" dirty="0"/>
            </a:br>
            <a:r>
              <a:rPr lang="de-DE" altLang="de-DE" b="0" dirty="0"/>
              <a:t>Maßnahmen und Etat über den Daumen peilen</a:t>
            </a:r>
            <a:endParaRPr lang="de-DE" altLang="de-DE" sz="2400" b="0" dirty="0"/>
          </a:p>
        </p:txBody>
      </p:sp>
      <p:sp>
        <p:nvSpPr>
          <p:cNvPr id="10" name="Text Box 10"/>
          <p:cNvSpPr txBox="1">
            <a:spLocks noChangeArrowheads="1"/>
          </p:cNvSpPr>
          <p:nvPr/>
        </p:nvSpPr>
        <p:spPr bwMode="auto">
          <a:xfrm>
            <a:off x="719950" y="5785222"/>
            <a:ext cx="62865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t>7.    Maßnahmen ausfeilen </a:t>
            </a:r>
            <a:r>
              <a:rPr lang="de-DE" altLang="de-DE" b="0" dirty="0"/>
              <a:t/>
            </a:r>
            <a:br>
              <a:rPr lang="de-DE" altLang="de-DE" b="0" dirty="0"/>
            </a:br>
            <a:r>
              <a:rPr lang="de-DE" altLang="de-DE" b="0" dirty="0"/>
              <a:t>       das Innenleben der Maßnahme, Vernetzung)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68"/>
                                        </p:tgtEl>
                                        <p:attrNameLst>
                                          <p:attrName>style.visibility</p:attrName>
                                        </p:attrNameLst>
                                      </p:cBhvr>
                                      <p:to>
                                        <p:strVal val="visible"/>
                                      </p:to>
                                    </p:set>
                                    <p:anim calcmode="lin" valueType="num">
                                      <p:cBhvr additive="base">
                                        <p:cTn id="7" dur="500" fill="hold"/>
                                        <p:tgtEl>
                                          <p:spTgt spid="69668"/>
                                        </p:tgtEl>
                                        <p:attrNameLst>
                                          <p:attrName>ppt_x</p:attrName>
                                        </p:attrNameLst>
                                      </p:cBhvr>
                                      <p:tavLst>
                                        <p:tav tm="0">
                                          <p:val>
                                            <p:strVal val="0-#ppt_w/2"/>
                                          </p:val>
                                        </p:tav>
                                        <p:tav tm="100000">
                                          <p:val>
                                            <p:strVal val="#ppt_x"/>
                                          </p:val>
                                        </p:tav>
                                      </p:tavLst>
                                    </p:anim>
                                    <p:anim calcmode="lin" valueType="num">
                                      <p:cBhvr additive="base">
                                        <p:cTn id="8" dur="500" fill="hold"/>
                                        <p:tgtEl>
                                          <p:spTgt spid="6966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69"/>
                                        </p:tgtEl>
                                        <p:attrNameLst>
                                          <p:attrName>style.visibility</p:attrName>
                                        </p:attrNameLst>
                                      </p:cBhvr>
                                      <p:to>
                                        <p:strVal val="visible"/>
                                      </p:to>
                                    </p:set>
                                    <p:anim calcmode="lin" valueType="num">
                                      <p:cBhvr additive="base">
                                        <p:cTn id="13" dur="500" fill="hold"/>
                                        <p:tgtEl>
                                          <p:spTgt spid="69669"/>
                                        </p:tgtEl>
                                        <p:attrNameLst>
                                          <p:attrName>ppt_x</p:attrName>
                                        </p:attrNameLst>
                                      </p:cBhvr>
                                      <p:tavLst>
                                        <p:tav tm="0">
                                          <p:val>
                                            <p:strVal val="0-#ppt_w/2"/>
                                          </p:val>
                                        </p:tav>
                                        <p:tav tm="100000">
                                          <p:val>
                                            <p:strVal val="#ppt_x"/>
                                          </p:val>
                                        </p:tav>
                                      </p:tavLst>
                                    </p:anim>
                                    <p:anim calcmode="lin" valueType="num">
                                      <p:cBhvr additive="base">
                                        <p:cTn id="14" dur="500" fill="hold"/>
                                        <p:tgtEl>
                                          <p:spTgt spid="696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70"/>
                                        </p:tgtEl>
                                        <p:attrNameLst>
                                          <p:attrName>style.visibility</p:attrName>
                                        </p:attrNameLst>
                                      </p:cBhvr>
                                      <p:to>
                                        <p:strVal val="visible"/>
                                      </p:to>
                                    </p:set>
                                    <p:anim calcmode="lin" valueType="num">
                                      <p:cBhvr additive="base">
                                        <p:cTn id="19" dur="500" fill="hold"/>
                                        <p:tgtEl>
                                          <p:spTgt spid="69670"/>
                                        </p:tgtEl>
                                        <p:attrNameLst>
                                          <p:attrName>ppt_x</p:attrName>
                                        </p:attrNameLst>
                                      </p:cBhvr>
                                      <p:tavLst>
                                        <p:tav tm="0">
                                          <p:val>
                                            <p:strVal val="0-#ppt_w/2"/>
                                          </p:val>
                                        </p:tav>
                                        <p:tav tm="100000">
                                          <p:val>
                                            <p:strVal val="#ppt_x"/>
                                          </p:val>
                                        </p:tav>
                                      </p:tavLst>
                                    </p:anim>
                                    <p:anim calcmode="lin" valueType="num">
                                      <p:cBhvr additive="base">
                                        <p:cTn id="20" dur="500" fill="hold"/>
                                        <p:tgtEl>
                                          <p:spTgt spid="6967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0-#ppt_w/2"/>
                                          </p:val>
                                        </p:tav>
                                        <p:tav tm="100000">
                                          <p:val>
                                            <p:strVal val="#ppt_x"/>
                                          </p:val>
                                        </p:tav>
                                      </p:tavLst>
                                    </p:anim>
                                    <p:anim calcmode="lin" valueType="num">
                                      <p:cBhvr additive="base">
                                        <p:cTn id="4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68" grpId="0" autoUpdateAnimBg="0"/>
      <p:bldP spid="69669" grpId="0" autoUpdateAnimBg="0"/>
      <p:bldP spid="69670" grpId="0" autoUpdateAnimBg="0"/>
      <p:bldP spid="7" grpId="0" autoUpdateAnimBg="0"/>
      <p:bldP spid="8" grpId="0" autoUpdateAnimBg="0"/>
      <p:bldP spid="9" grpId="0" autoUpdateAnimBg="0"/>
      <p:bldP spid="1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838200" y="17526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Maßnahmenplan</a:t>
            </a:r>
            <a:r>
              <a:rPr lang="de-DE" altLang="de-DE" dirty="0">
                <a:latin typeface="Abadi MT Condensed Light"/>
              </a:rPr>
              <a:t/>
            </a:r>
            <a:br>
              <a:rPr lang="de-DE" altLang="de-DE" dirty="0">
                <a:latin typeface="Abadi MT Condensed Light"/>
              </a:rPr>
            </a:br>
            <a:r>
              <a:rPr lang="de-DE" altLang="de-DE" sz="1800" b="0" dirty="0">
                <a:latin typeface="Abadi MT Condensed Light"/>
              </a:rPr>
              <a:t>Muss übersichtlich, leistbar (Ressourcen) und realistisch (Planung/Zeit) sein. Sinnvoll ist eine Struktur nach Zeit und Zielgruppen</a:t>
            </a:r>
          </a:p>
        </p:txBody>
      </p:sp>
      <p:sp>
        <p:nvSpPr>
          <p:cNvPr id="70659"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3.3 Taktik / operativer Block </a:t>
            </a:r>
            <a:endParaRPr lang="de-DE" altLang="de-DE" sz="2800" dirty="0">
              <a:solidFill>
                <a:srgbClr val="C00000"/>
              </a:solidFill>
              <a:latin typeface="Abadi MT Condensed Light"/>
            </a:endParaRPr>
          </a:p>
        </p:txBody>
      </p:sp>
      <p:sp>
        <p:nvSpPr>
          <p:cNvPr id="70660" name="Text Box 7"/>
          <p:cNvSpPr txBox="1">
            <a:spLocks noChangeArrowheads="1"/>
          </p:cNvSpPr>
          <p:nvPr/>
        </p:nvSpPr>
        <p:spPr bwMode="auto">
          <a:xfrm>
            <a:off x="323528" y="2971800"/>
            <a:ext cx="211487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1" hangingPunct="1">
              <a:spcBef>
                <a:spcPct val="25000"/>
              </a:spcBef>
              <a:buFontTx/>
              <a:buNone/>
            </a:pPr>
            <a:r>
              <a:rPr lang="de-DE" altLang="de-DE" sz="1600" b="0" dirty="0" smtClean="0">
                <a:latin typeface="+mn-lt"/>
              </a:rPr>
              <a:t>Flyer verteilen </a:t>
            </a:r>
          </a:p>
          <a:p>
            <a:pPr algn="r" eaLnBrk="1" hangingPunct="1">
              <a:spcBef>
                <a:spcPct val="25000"/>
              </a:spcBef>
              <a:buFontTx/>
              <a:buNone/>
            </a:pPr>
            <a:r>
              <a:rPr lang="de-DE" altLang="de-DE" sz="1600" b="0" dirty="0" smtClean="0">
                <a:latin typeface="+mn-lt"/>
              </a:rPr>
              <a:t>Veranstaltungen </a:t>
            </a:r>
          </a:p>
          <a:p>
            <a:pPr algn="r" eaLnBrk="1" hangingPunct="1">
              <a:spcBef>
                <a:spcPct val="25000"/>
              </a:spcBef>
              <a:buFontTx/>
              <a:buNone/>
            </a:pPr>
            <a:r>
              <a:rPr lang="de-DE" altLang="de-DE" sz="1600" b="0" dirty="0" smtClean="0">
                <a:latin typeface="+mn-lt"/>
              </a:rPr>
              <a:t>Internet</a:t>
            </a:r>
          </a:p>
          <a:p>
            <a:pPr algn="r" eaLnBrk="1" hangingPunct="1">
              <a:spcBef>
                <a:spcPct val="25000"/>
              </a:spcBef>
              <a:buFontTx/>
              <a:buNone/>
            </a:pPr>
            <a:r>
              <a:rPr lang="de-DE" altLang="de-DE" sz="1600" b="0" dirty="0" smtClean="0">
                <a:latin typeface="+mn-lt"/>
              </a:rPr>
              <a:t>Infobroschüre </a:t>
            </a:r>
          </a:p>
          <a:p>
            <a:pPr algn="r" eaLnBrk="1" hangingPunct="1">
              <a:spcBef>
                <a:spcPct val="25000"/>
              </a:spcBef>
              <a:buFontTx/>
              <a:buNone/>
            </a:pPr>
            <a:r>
              <a:rPr lang="de-DE" altLang="de-DE" sz="1600" b="0" dirty="0" smtClean="0">
                <a:latin typeface="+mn-lt"/>
              </a:rPr>
              <a:t>Infostand Stadtfest</a:t>
            </a:r>
          </a:p>
          <a:p>
            <a:pPr algn="r" eaLnBrk="1" hangingPunct="1">
              <a:spcBef>
                <a:spcPct val="25000"/>
              </a:spcBef>
              <a:buFontTx/>
              <a:buNone/>
            </a:pPr>
            <a:r>
              <a:rPr lang="de-DE" altLang="de-DE" sz="1600" b="0" dirty="0" smtClean="0">
                <a:latin typeface="+mn-lt"/>
              </a:rPr>
              <a:t>Tag der off. Tür </a:t>
            </a:r>
          </a:p>
          <a:p>
            <a:pPr algn="r" eaLnBrk="1" hangingPunct="1">
              <a:spcBef>
                <a:spcPct val="25000"/>
              </a:spcBef>
              <a:buFontTx/>
              <a:buNone/>
            </a:pPr>
            <a:r>
              <a:rPr lang="de-DE" altLang="de-DE" sz="1600" b="0" dirty="0" smtClean="0">
                <a:latin typeface="+mn-lt"/>
              </a:rPr>
              <a:t>Verteiler erstellen, pflegen</a:t>
            </a:r>
          </a:p>
          <a:p>
            <a:pPr algn="r" eaLnBrk="1" hangingPunct="1">
              <a:spcBef>
                <a:spcPct val="25000"/>
              </a:spcBef>
              <a:buFontTx/>
              <a:buNone/>
            </a:pPr>
            <a:r>
              <a:rPr lang="de-DE" altLang="de-DE" sz="1600" b="0" dirty="0" smtClean="0">
                <a:latin typeface="+mn-lt"/>
              </a:rPr>
              <a:t>Presseinfo</a:t>
            </a:r>
            <a:endParaRPr lang="de-DE" altLang="de-DE" sz="1600" b="0" dirty="0">
              <a:latin typeface="+mn-lt"/>
            </a:endParaRPr>
          </a:p>
        </p:txBody>
      </p:sp>
      <p:graphicFrame>
        <p:nvGraphicFramePr>
          <p:cNvPr id="72794" name="Group 90"/>
          <p:cNvGraphicFramePr>
            <a:graphicFrameLocks noGrp="1"/>
          </p:cNvGraphicFramePr>
          <p:nvPr/>
        </p:nvGraphicFramePr>
        <p:xfrm>
          <a:off x="2514600" y="2978150"/>
          <a:ext cx="6096000" cy="2736854"/>
        </p:xfrm>
        <a:graphic>
          <a:graphicData uri="http://schemas.openxmlformats.org/drawingml/2006/table">
            <a:tbl>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2"/>
                  </a:ext>
                </a:extLst>
              </a:tr>
              <a:tr h="309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6"/>
                  </a:ext>
                </a:extLst>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900" b="1" i="0" u="none" strike="noStrike" cap="none" normalizeH="0" baseline="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Narrow" pitchFamily="34" charset="0"/>
                        </a:rPr>
                        <a:t>Juni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Narrow" pitchFamily="34" charset="0"/>
                        </a:rPr>
                        <a:t>Juli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Narrow" pitchFamily="34" charset="0"/>
                        </a:rPr>
                        <a:t>August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Narrow" pitchFamily="34" charset="0"/>
                        </a:rPr>
                        <a:t>Sept.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Narrow" pitchFamily="34" charset="0"/>
                        </a:rPr>
                        <a:t>Oktober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900" b="1" i="0" u="none" strike="noStrike" cap="none" normalizeH="0" baseline="0" smtClean="0">
                          <a:ln>
                            <a:noFill/>
                          </a:ln>
                          <a:solidFill>
                            <a:schemeClr val="tx1"/>
                          </a:solidFill>
                          <a:effectLst/>
                          <a:latin typeface="Arial Narrow" pitchFamily="34" charset="0"/>
                        </a:rPr>
                        <a:t>Nov.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extLst>
                  <a:ext uri="{0D108BD9-81ED-4DB2-BD59-A6C34878D82A}">
                    <a16:rowId xmlns:a16="http://schemas.microsoft.com/office/drawing/2014/main" val="10008"/>
                  </a:ext>
                </a:extLst>
              </a:tr>
            </a:tbl>
          </a:graphicData>
        </a:graphic>
      </p:graphicFrame>
      <p:sp>
        <p:nvSpPr>
          <p:cNvPr id="72786" name="Text Box 82"/>
          <p:cNvSpPr txBox="1">
            <a:spLocks noChangeArrowheads="1"/>
          </p:cNvSpPr>
          <p:nvPr/>
        </p:nvSpPr>
        <p:spPr bwMode="auto">
          <a:xfrm>
            <a:off x="1524000" y="5867400"/>
            <a:ext cx="1524000" cy="33655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600" b="0" dirty="0" smtClean="0"/>
              <a:t>Zielgruppe 1</a:t>
            </a:r>
            <a:endParaRPr lang="de-DE" altLang="de-DE" sz="1600" b="0" dirty="0"/>
          </a:p>
        </p:txBody>
      </p:sp>
      <p:sp>
        <p:nvSpPr>
          <p:cNvPr id="72787" name="Text Box 83"/>
          <p:cNvSpPr txBox="1">
            <a:spLocks noChangeArrowheads="1"/>
          </p:cNvSpPr>
          <p:nvPr/>
        </p:nvSpPr>
        <p:spPr bwMode="auto">
          <a:xfrm>
            <a:off x="3352800" y="5867400"/>
            <a:ext cx="1524000" cy="336550"/>
          </a:xfrm>
          <a:prstGeom prst="rect">
            <a:avLst/>
          </a:prstGeom>
          <a:solidFill>
            <a:srgbClr val="66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600" b="0" dirty="0" smtClean="0"/>
              <a:t>Zielgruppe  2</a:t>
            </a:r>
            <a:endParaRPr lang="de-DE" altLang="de-DE" sz="1600" b="0" dirty="0"/>
          </a:p>
        </p:txBody>
      </p:sp>
      <p:sp>
        <p:nvSpPr>
          <p:cNvPr id="72788" name="Text Box 84"/>
          <p:cNvSpPr txBox="1">
            <a:spLocks noChangeArrowheads="1"/>
          </p:cNvSpPr>
          <p:nvPr/>
        </p:nvSpPr>
        <p:spPr bwMode="auto">
          <a:xfrm>
            <a:off x="5181600" y="5867400"/>
            <a:ext cx="1524000" cy="33655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600" b="0"/>
              <a:t>ZG Medien</a:t>
            </a:r>
          </a:p>
        </p:txBody>
      </p:sp>
      <p:sp>
        <p:nvSpPr>
          <p:cNvPr id="72873" name="Text Box 169"/>
          <p:cNvSpPr txBox="1">
            <a:spLocks noChangeArrowheads="1"/>
          </p:cNvSpPr>
          <p:nvPr/>
        </p:nvSpPr>
        <p:spPr bwMode="auto">
          <a:xfrm>
            <a:off x="7010400" y="5867400"/>
            <a:ext cx="1524000" cy="336550"/>
          </a:xfrm>
          <a:prstGeom prst="rect">
            <a:avLst/>
          </a:prstGeom>
          <a:solidFill>
            <a:srgbClr val="66FF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600" b="0"/>
              <a:t>mehrere ZG</a:t>
            </a:r>
          </a:p>
        </p:txBody>
      </p:sp>
      <p:sp>
        <p:nvSpPr>
          <p:cNvPr id="72875" name="Text Box 171"/>
          <p:cNvSpPr txBox="1">
            <a:spLocks noChangeArrowheads="1"/>
          </p:cNvSpPr>
          <p:nvPr/>
        </p:nvSpPr>
        <p:spPr bwMode="auto">
          <a:xfrm>
            <a:off x="0" y="6400800"/>
            <a:ext cx="9144000" cy="457200"/>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Stark vereinfachter Maßnahmenplan: Die Medien spielen als Mittlerzielgruppe immer eine wichtige Rolle, Kontakte zu ihnen sollten regelmäßig eingeplant werden.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86"/>
                                        </p:tgtEl>
                                        <p:attrNameLst>
                                          <p:attrName>style.visibility</p:attrName>
                                        </p:attrNameLst>
                                      </p:cBhvr>
                                      <p:to>
                                        <p:strVal val="visible"/>
                                      </p:to>
                                    </p:set>
                                    <p:anim calcmode="lin" valueType="num">
                                      <p:cBhvr additive="base">
                                        <p:cTn id="7" dur="500" fill="hold"/>
                                        <p:tgtEl>
                                          <p:spTgt spid="72786"/>
                                        </p:tgtEl>
                                        <p:attrNameLst>
                                          <p:attrName>ppt_x</p:attrName>
                                        </p:attrNameLst>
                                      </p:cBhvr>
                                      <p:tavLst>
                                        <p:tav tm="0">
                                          <p:val>
                                            <p:strVal val="0-#ppt_w/2"/>
                                          </p:val>
                                        </p:tav>
                                        <p:tav tm="100000">
                                          <p:val>
                                            <p:strVal val="#ppt_x"/>
                                          </p:val>
                                        </p:tav>
                                      </p:tavLst>
                                    </p:anim>
                                    <p:anim calcmode="lin" valueType="num">
                                      <p:cBhvr additive="base">
                                        <p:cTn id="8" dur="500" fill="hold"/>
                                        <p:tgtEl>
                                          <p:spTgt spid="727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87"/>
                                        </p:tgtEl>
                                        <p:attrNameLst>
                                          <p:attrName>style.visibility</p:attrName>
                                        </p:attrNameLst>
                                      </p:cBhvr>
                                      <p:to>
                                        <p:strVal val="visible"/>
                                      </p:to>
                                    </p:set>
                                    <p:anim calcmode="lin" valueType="num">
                                      <p:cBhvr additive="base">
                                        <p:cTn id="13" dur="500" fill="hold"/>
                                        <p:tgtEl>
                                          <p:spTgt spid="72787"/>
                                        </p:tgtEl>
                                        <p:attrNameLst>
                                          <p:attrName>ppt_x</p:attrName>
                                        </p:attrNameLst>
                                      </p:cBhvr>
                                      <p:tavLst>
                                        <p:tav tm="0">
                                          <p:val>
                                            <p:strVal val="0-#ppt_w/2"/>
                                          </p:val>
                                        </p:tav>
                                        <p:tav tm="100000">
                                          <p:val>
                                            <p:strVal val="#ppt_x"/>
                                          </p:val>
                                        </p:tav>
                                      </p:tavLst>
                                    </p:anim>
                                    <p:anim calcmode="lin" valueType="num">
                                      <p:cBhvr additive="base">
                                        <p:cTn id="14" dur="500" fill="hold"/>
                                        <p:tgtEl>
                                          <p:spTgt spid="7278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88"/>
                                        </p:tgtEl>
                                        <p:attrNameLst>
                                          <p:attrName>style.visibility</p:attrName>
                                        </p:attrNameLst>
                                      </p:cBhvr>
                                      <p:to>
                                        <p:strVal val="visible"/>
                                      </p:to>
                                    </p:set>
                                    <p:anim calcmode="lin" valueType="num">
                                      <p:cBhvr additive="base">
                                        <p:cTn id="19" dur="500" fill="hold"/>
                                        <p:tgtEl>
                                          <p:spTgt spid="72788"/>
                                        </p:tgtEl>
                                        <p:attrNameLst>
                                          <p:attrName>ppt_x</p:attrName>
                                        </p:attrNameLst>
                                      </p:cBhvr>
                                      <p:tavLst>
                                        <p:tav tm="0">
                                          <p:val>
                                            <p:strVal val="0-#ppt_w/2"/>
                                          </p:val>
                                        </p:tav>
                                        <p:tav tm="100000">
                                          <p:val>
                                            <p:strVal val="#ppt_x"/>
                                          </p:val>
                                        </p:tav>
                                      </p:tavLst>
                                    </p:anim>
                                    <p:anim calcmode="lin" valueType="num">
                                      <p:cBhvr additive="base">
                                        <p:cTn id="20" dur="500" fill="hold"/>
                                        <p:tgtEl>
                                          <p:spTgt spid="7278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2873"/>
                                        </p:tgtEl>
                                        <p:attrNameLst>
                                          <p:attrName>style.visibility</p:attrName>
                                        </p:attrNameLst>
                                      </p:cBhvr>
                                      <p:to>
                                        <p:strVal val="visible"/>
                                      </p:to>
                                    </p:set>
                                    <p:anim calcmode="lin" valueType="num">
                                      <p:cBhvr additive="base">
                                        <p:cTn id="25" dur="500" fill="hold"/>
                                        <p:tgtEl>
                                          <p:spTgt spid="72873"/>
                                        </p:tgtEl>
                                        <p:attrNameLst>
                                          <p:attrName>ppt_x</p:attrName>
                                        </p:attrNameLst>
                                      </p:cBhvr>
                                      <p:tavLst>
                                        <p:tav tm="0">
                                          <p:val>
                                            <p:strVal val="0-#ppt_w/2"/>
                                          </p:val>
                                        </p:tav>
                                        <p:tav tm="100000">
                                          <p:val>
                                            <p:strVal val="#ppt_x"/>
                                          </p:val>
                                        </p:tav>
                                      </p:tavLst>
                                    </p:anim>
                                    <p:anim calcmode="lin" valueType="num">
                                      <p:cBhvr additive="base">
                                        <p:cTn id="26" dur="500" fill="hold"/>
                                        <p:tgtEl>
                                          <p:spTgt spid="7287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2875"/>
                                        </p:tgtEl>
                                        <p:attrNameLst>
                                          <p:attrName>style.visibility</p:attrName>
                                        </p:attrNameLst>
                                      </p:cBhvr>
                                      <p:to>
                                        <p:strVal val="visible"/>
                                      </p:to>
                                    </p:set>
                                    <p:anim calcmode="lin" valueType="num">
                                      <p:cBhvr additive="base">
                                        <p:cTn id="31" dur="500" fill="hold"/>
                                        <p:tgtEl>
                                          <p:spTgt spid="72875"/>
                                        </p:tgtEl>
                                        <p:attrNameLst>
                                          <p:attrName>ppt_x</p:attrName>
                                        </p:attrNameLst>
                                      </p:cBhvr>
                                      <p:tavLst>
                                        <p:tav tm="0">
                                          <p:val>
                                            <p:strVal val="#ppt_x"/>
                                          </p:val>
                                        </p:tav>
                                        <p:tav tm="100000">
                                          <p:val>
                                            <p:strVal val="#ppt_x"/>
                                          </p:val>
                                        </p:tav>
                                      </p:tavLst>
                                    </p:anim>
                                    <p:anim calcmode="lin" valueType="num">
                                      <p:cBhvr additive="base">
                                        <p:cTn id="32" dur="500" fill="hold"/>
                                        <p:tgtEl>
                                          <p:spTgt spid="728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86" grpId="0" animBg="1" autoUpdateAnimBg="0"/>
      <p:bldP spid="72787" grpId="0" animBg="1" autoUpdateAnimBg="0"/>
      <p:bldP spid="72788" grpId="0" animBg="1" autoUpdateAnimBg="0"/>
      <p:bldP spid="72873" grpId="0" animBg="1" autoUpdateAnimBg="0"/>
      <p:bldP spid="72875"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838200" y="1752600"/>
            <a:ext cx="7848600" cy="109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Budgetierung</a:t>
            </a:r>
            <a:r>
              <a:rPr lang="de-DE" altLang="de-DE" dirty="0">
                <a:latin typeface="Abadi MT Condensed Light"/>
              </a:rPr>
              <a:t> </a:t>
            </a:r>
          </a:p>
          <a:p>
            <a:pPr eaLnBrk="1" hangingPunct="1">
              <a:spcBef>
                <a:spcPct val="50000"/>
              </a:spcBef>
              <a:buFontTx/>
              <a:buNone/>
            </a:pPr>
            <a:r>
              <a:rPr lang="de-DE" altLang="de-DE" sz="1800" b="0" dirty="0">
                <a:latin typeface="Abadi MT Condensed Light"/>
              </a:rPr>
              <a:t>Die Budgetplanung listet alle Maßnahmen einzeln oder sinnvoll zusammengefasst auf: </a:t>
            </a:r>
          </a:p>
        </p:txBody>
      </p:sp>
      <p:sp>
        <p:nvSpPr>
          <p:cNvPr id="72707"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3.3 Taktik / operativer Block </a:t>
            </a:r>
            <a:endParaRPr lang="de-DE" altLang="de-DE" sz="2800" dirty="0">
              <a:solidFill>
                <a:srgbClr val="C00000"/>
              </a:solidFill>
              <a:latin typeface="Abadi MT Condensed Light"/>
            </a:endParaRPr>
          </a:p>
        </p:txBody>
      </p:sp>
      <p:sp>
        <p:nvSpPr>
          <p:cNvPr id="72708" name="Rectangle 84"/>
          <p:cNvSpPr>
            <a:spLocks noChangeArrowheads="1"/>
          </p:cNvSpPr>
          <p:nvPr/>
        </p:nvSpPr>
        <p:spPr bwMode="auto">
          <a:xfrm>
            <a:off x="4038600" y="5181600"/>
            <a:ext cx="2971800" cy="4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30000"/>
              </a:lnSpc>
              <a:buFontTx/>
              <a:buNone/>
            </a:pPr>
            <a:r>
              <a:rPr lang="de-DE" altLang="de-DE" sz="1800"/>
              <a:t>6100.- €</a:t>
            </a:r>
          </a:p>
        </p:txBody>
      </p:sp>
      <p:sp>
        <p:nvSpPr>
          <p:cNvPr id="72709" name="Rectangle 85"/>
          <p:cNvSpPr>
            <a:spLocks noChangeArrowheads="1"/>
          </p:cNvSpPr>
          <p:nvPr/>
        </p:nvSpPr>
        <p:spPr bwMode="auto">
          <a:xfrm>
            <a:off x="1066800" y="5181600"/>
            <a:ext cx="2971800" cy="42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30000"/>
              </a:lnSpc>
              <a:buFontTx/>
              <a:buNone/>
            </a:pPr>
            <a:r>
              <a:rPr lang="de-DE" altLang="de-DE" sz="1800"/>
              <a:t>Summe</a:t>
            </a:r>
          </a:p>
        </p:txBody>
      </p:sp>
      <p:sp>
        <p:nvSpPr>
          <p:cNvPr id="72710" name="Rectangle 86"/>
          <p:cNvSpPr>
            <a:spLocks noChangeArrowheads="1"/>
          </p:cNvSpPr>
          <p:nvPr/>
        </p:nvSpPr>
        <p:spPr bwMode="auto">
          <a:xfrm>
            <a:off x="4038600" y="2898775"/>
            <a:ext cx="2971800" cy="277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800" b="0"/>
              <a:t>1000.- €</a:t>
            </a:r>
          </a:p>
          <a:p>
            <a:pPr eaLnBrk="1" hangingPunct="1">
              <a:buFontTx/>
              <a:buNone/>
            </a:pPr>
            <a:r>
              <a:rPr lang="de-DE" altLang="de-DE" sz="1800" b="0"/>
              <a:t>3000.- €</a:t>
            </a:r>
          </a:p>
          <a:p>
            <a:pPr eaLnBrk="1" hangingPunct="1">
              <a:buFontTx/>
              <a:buNone/>
            </a:pPr>
            <a:r>
              <a:rPr lang="de-DE" altLang="de-DE" sz="1800" b="0"/>
              <a:t>----------</a:t>
            </a:r>
          </a:p>
          <a:p>
            <a:pPr eaLnBrk="1" hangingPunct="1">
              <a:buFontTx/>
              <a:buNone/>
            </a:pPr>
            <a:r>
              <a:rPr lang="de-DE" altLang="de-DE" sz="1800" b="0"/>
              <a:t>500.- €</a:t>
            </a:r>
          </a:p>
          <a:p>
            <a:pPr eaLnBrk="1" hangingPunct="1">
              <a:buFontTx/>
              <a:buNone/>
            </a:pPr>
            <a:r>
              <a:rPr lang="de-DE" altLang="de-DE" sz="1800" b="0"/>
              <a:t>800.- €</a:t>
            </a:r>
          </a:p>
          <a:p>
            <a:pPr eaLnBrk="1" hangingPunct="1">
              <a:buFontTx/>
              <a:buNone/>
            </a:pPr>
            <a:r>
              <a:rPr lang="de-DE" altLang="de-DE" sz="1800" b="0"/>
              <a:t>600.- €</a:t>
            </a:r>
          </a:p>
          <a:p>
            <a:pPr eaLnBrk="1" hangingPunct="1">
              <a:buFontTx/>
              <a:buNone/>
            </a:pPr>
            <a:r>
              <a:rPr lang="de-DE" altLang="de-DE" sz="1800" b="0"/>
              <a:t>200.- €</a:t>
            </a:r>
          </a:p>
        </p:txBody>
      </p:sp>
      <p:sp>
        <p:nvSpPr>
          <p:cNvPr id="72711" name="Rectangle 87"/>
          <p:cNvSpPr>
            <a:spLocks noChangeArrowheads="1"/>
          </p:cNvSpPr>
          <p:nvPr/>
        </p:nvSpPr>
        <p:spPr bwMode="auto">
          <a:xfrm>
            <a:off x="1066800" y="2898775"/>
            <a:ext cx="2971800" cy="277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de-DE" altLang="de-DE" sz="1800" b="0" dirty="0"/>
              <a:t>Flyer für Jugendliche</a:t>
            </a:r>
          </a:p>
          <a:p>
            <a:pPr eaLnBrk="1" hangingPunct="1">
              <a:buFontTx/>
              <a:buNone/>
            </a:pPr>
            <a:r>
              <a:rPr lang="de-DE" altLang="de-DE" sz="1800" b="0" dirty="0"/>
              <a:t>Veranstaltungen </a:t>
            </a:r>
          </a:p>
          <a:p>
            <a:pPr eaLnBrk="1" hangingPunct="1">
              <a:buFontTx/>
              <a:buNone/>
            </a:pPr>
            <a:r>
              <a:rPr lang="de-DE" altLang="de-DE" sz="1800" b="0" dirty="0"/>
              <a:t>Internet, Pflege </a:t>
            </a:r>
          </a:p>
          <a:p>
            <a:pPr eaLnBrk="1" hangingPunct="1">
              <a:buFontTx/>
              <a:buNone/>
            </a:pPr>
            <a:r>
              <a:rPr lang="de-DE" altLang="de-DE" sz="1800" b="0" dirty="0"/>
              <a:t>Infobroschüre </a:t>
            </a:r>
            <a:endParaRPr lang="de-DE" altLang="de-DE" sz="1800" b="0" dirty="0" smtClean="0"/>
          </a:p>
          <a:p>
            <a:pPr eaLnBrk="1" hangingPunct="1">
              <a:buFontTx/>
              <a:buNone/>
            </a:pPr>
            <a:r>
              <a:rPr lang="de-DE" altLang="de-DE" sz="1800" b="0" dirty="0" smtClean="0"/>
              <a:t>Infostand </a:t>
            </a:r>
            <a:r>
              <a:rPr lang="de-DE" altLang="de-DE" sz="1800" b="0" dirty="0"/>
              <a:t>Stadtfest</a:t>
            </a:r>
          </a:p>
          <a:p>
            <a:pPr eaLnBrk="1" hangingPunct="1">
              <a:buFontTx/>
              <a:buNone/>
            </a:pPr>
            <a:r>
              <a:rPr lang="de-DE" altLang="de-DE" sz="1800" b="0" dirty="0"/>
              <a:t>Tag der offenen Tür</a:t>
            </a:r>
          </a:p>
          <a:p>
            <a:pPr eaLnBrk="1" hangingPunct="1">
              <a:buFontTx/>
              <a:buNone/>
            </a:pPr>
            <a:r>
              <a:rPr lang="de-DE" altLang="de-DE" sz="1800" b="0" dirty="0"/>
              <a:t>Presseinformationen</a:t>
            </a:r>
          </a:p>
        </p:txBody>
      </p:sp>
      <p:sp>
        <p:nvSpPr>
          <p:cNvPr id="72712" name="Line 88"/>
          <p:cNvSpPr>
            <a:spLocks noChangeShapeType="1"/>
          </p:cNvSpPr>
          <p:nvPr/>
        </p:nvSpPr>
        <p:spPr bwMode="auto">
          <a:xfrm>
            <a:off x="1066800" y="627062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3" name="Line 89"/>
          <p:cNvSpPr>
            <a:spLocks noChangeShapeType="1"/>
          </p:cNvSpPr>
          <p:nvPr/>
        </p:nvSpPr>
        <p:spPr bwMode="auto">
          <a:xfrm>
            <a:off x="1066800" y="2898775"/>
            <a:ext cx="0" cy="29241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4" name="Line 90"/>
          <p:cNvSpPr>
            <a:spLocks noChangeShapeType="1"/>
          </p:cNvSpPr>
          <p:nvPr/>
        </p:nvSpPr>
        <p:spPr bwMode="auto">
          <a:xfrm>
            <a:off x="7010400" y="2898775"/>
            <a:ext cx="0" cy="29241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5" name="Line 91"/>
          <p:cNvSpPr>
            <a:spLocks noChangeShapeType="1"/>
          </p:cNvSpPr>
          <p:nvPr/>
        </p:nvSpPr>
        <p:spPr bwMode="auto">
          <a:xfrm>
            <a:off x="4038600" y="289877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6" name="Line 92"/>
          <p:cNvSpPr>
            <a:spLocks noChangeShapeType="1"/>
          </p:cNvSpPr>
          <p:nvPr/>
        </p:nvSpPr>
        <p:spPr bwMode="auto">
          <a:xfrm>
            <a:off x="1066800" y="289877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7" name="Line 93"/>
          <p:cNvSpPr>
            <a:spLocks noChangeShapeType="1"/>
          </p:cNvSpPr>
          <p:nvPr/>
        </p:nvSpPr>
        <p:spPr bwMode="auto">
          <a:xfrm>
            <a:off x="4038600" y="627062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8" name="Line 94"/>
          <p:cNvSpPr>
            <a:spLocks noChangeShapeType="1"/>
          </p:cNvSpPr>
          <p:nvPr/>
        </p:nvSpPr>
        <p:spPr bwMode="auto">
          <a:xfrm>
            <a:off x="1066800" y="5822950"/>
            <a:ext cx="0" cy="4476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19" name="Line 95"/>
          <p:cNvSpPr>
            <a:spLocks noChangeShapeType="1"/>
          </p:cNvSpPr>
          <p:nvPr/>
        </p:nvSpPr>
        <p:spPr bwMode="auto">
          <a:xfrm>
            <a:off x="7010400" y="5822950"/>
            <a:ext cx="0" cy="4476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20" name="Line 96"/>
          <p:cNvSpPr>
            <a:spLocks noChangeShapeType="1"/>
          </p:cNvSpPr>
          <p:nvPr/>
        </p:nvSpPr>
        <p:spPr bwMode="auto">
          <a:xfrm>
            <a:off x="4038600" y="2895600"/>
            <a:ext cx="0" cy="2667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2721" name="Line 99"/>
          <p:cNvSpPr>
            <a:spLocks noChangeShapeType="1"/>
          </p:cNvSpPr>
          <p:nvPr/>
        </p:nvSpPr>
        <p:spPr bwMode="auto">
          <a:xfrm>
            <a:off x="1143000" y="5257800"/>
            <a:ext cx="3810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3829" name="Text Box 101"/>
          <p:cNvSpPr txBox="1">
            <a:spLocks noChangeArrowheads="1"/>
          </p:cNvSpPr>
          <p:nvPr/>
        </p:nvSpPr>
        <p:spPr bwMode="auto">
          <a:xfrm>
            <a:off x="0" y="6218238"/>
            <a:ext cx="9144000" cy="646112"/>
          </a:xfrm>
          <a:prstGeom prst="rect">
            <a:avLst/>
          </a:prstGeom>
          <a:solidFill>
            <a:srgbClr val="FF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200" dirty="0">
                <a:solidFill>
                  <a:schemeClr val="bg1"/>
                </a:solidFill>
                <a:latin typeface="Abadi MT Condensed Light"/>
              </a:rPr>
              <a:t>Budgetierung nicht nur als Planungsinstrument, sondern auch als Argumentationshilfe für die Bereitstellung von Ressourcen seitens der Geldgeber. Sollte so realistisch wie  möglich sein, muss im Konzept aber nicht alle Beträge pfenniggenau auflisten.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3829"/>
                                        </p:tgtEl>
                                        <p:attrNameLst>
                                          <p:attrName>style.visibility</p:attrName>
                                        </p:attrNameLst>
                                      </p:cBhvr>
                                      <p:to>
                                        <p:strVal val="visible"/>
                                      </p:to>
                                    </p:set>
                                    <p:anim calcmode="lin" valueType="num">
                                      <p:cBhvr additive="base">
                                        <p:cTn id="7" dur="500" fill="hold"/>
                                        <p:tgtEl>
                                          <p:spTgt spid="73829"/>
                                        </p:tgtEl>
                                        <p:attrNameLst>
                                          <p:attrName>ppt_x</p:attrName>
                                        </p:attrNameLst>
                                      </p:cBhvr>
                                      <p:tavLst>
                                        <p:tav tm="0">
                                          <p:val>
                                            <p:strVal val="#ppt_x"/>
                                          </p:val>
                                        </p:tav>
                                        <p:tav tm="100000">
                                          <p:val>
                                            <p:strVal val="#ppt_x"/>
                                          </p:val>
                                        </p:tav>
                                      </p:tavLst>
                                    </p:anim>
                                    <p:anim calcmode="lin" valueType="num">
                                      <p:cBhvr additive="base">
                                        <p:cTn id="8" dur="500" fill="hold"/>
                                        <p:tgtEl>
                                          <p:spTgt spid="738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29"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838200" y="1752600"/>
            <a:ext cx="7848600"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lumMod val="50000"/>
                  </a:schemeClr>
                </a:solidFill>
                <a:latin typeface="Abadi MT Condensed Light"/>
              </a:rPr>
              <a:t>Evaluation</a:t>
            </a:r>
          </a:p>
          <a:p>
            <a:pPr eaLnBrk="1" hangingPunct="1">
              <a:buFontTx/>
              <a:buNone/>
            </a:pPr>
            <a:r>
              <a:rPr lang="de-DE" altLang="de-DE" sz="1800" dirty="0">
                <a:latin typeface="Abadi MT Condensed Light"/>
              </a:rPr>
              <a:t>Wie erfolgreich ist unsere Kommunikation?</a:t>
            </a:r>
            <a:br>
              <a:rPr lang="de-DE" altLang="de-DE" sz="1800" dirty="0">
                <a:latin typeface="Abadi MT Condensed Light"/>
              </a:rPr>
            </a:br>
            <a:r>
              <a:rPr lang="de-DE" altLang="de-DE" sz="1800" dirty="0">
                <a:latin typeface="Abadi MT Condensed Light"/>
              </a:rPr>
              <a:t/>
            </a:r>
            <a:br>
              <a:rPr lang="de-DE" altLang="de-DE" sz="1800" dirty="0">
                <a:latin typeface="Abadi MT Condensed Light"/>
              </a:rPr>
            </a:br>
            <a:r>
              <a:rPr lang="de-DE" altLang="de-DE" sz="1800" b="0" dirty="0">
                <a:latin typeface="Abadi MT Condensed Light"/>
              </a:rPr>
              <a:t>- treffen die Botschaften?</a:t>
            </a:r>
          </a:p>
          <a:p>
            <a:pPr eaLnBrk="1" hangingPunct="1">
              <a:buFontTx/>
              <a:buChar char="-"/>
            </a:pPr>
            <a:r>
              <a:rPr lang="de-DE" altLang="de-DE" sz="1800" b="0" dirty="0">
                <a:latin typeface="Abadi MT Condensed Light"/>
              </a:rPr>
              <a:t> wurden die Kommunikationsziele erreicht? </a:t>
            </a:r>
          </a:p>
          <a:p>
            <a:pPr eaLnBrk="1" hangingPunct="1">
              <a:buFontTx/>
              <a:buChar char="-"/>
            </a:pPr>
            <a:r>
              <a:rPr lang="de-DE" altLang="de-DE" sz="1800" b="0" dirty="0">
                <a:latin typeface="Abadi MT Condensed Light"/>
              </a:rPr>
              <a:t> Bekanntheit, Image, Reaktionen der Zielgruppen: was hat sich geändert?</a:t>
            </a:r>
          </a:p>
          <a:p>
            <a:pPr eaLnBrk="1" hangingPunct="1">
              <a:buFontTx/>
              <a:buChar char="-"/>
            </a:pPr>
            <a:r>
              <a:rPr lang="de-DE" altLang="de-DE" sz="1800" b="0" dirty="0">
                <a:latin typeface="Abadi MT Condensed Light"/>
              </a:rPr>
              <a:t> ex </a:t>
            </a:r>
            <a:r>
              <a:rPr lang="de-DE" altLang="de-DE" sz="1800" b="0" dirty="0" err="1">
                <a:latin typeface="Abadi MT Condensed Light"/>
              </a:rPr>
              <a:t>post</a:t>
            </a:r>
            <a:r>
              <a:rPr lang="de-DE" altLang="de-DE" sz="1800" b="0" dirty="0">
                <a:latin typeface="Abadi MT Condensed Light"/>
              </a:rPr>
              <a:t>: Vergleich mit Ist – Soll – Abgleich </a:t>
            </a:r>
          </a:p>
        </p:txBody>
      </p:sp>
      <p:sp>
        <p:nvSpPr>
          <p:cNvPr id="74755" name="Text Box 3"/>
          <p:cNvSpPr txBox="1">
            <a:spLocks noChangeArrowheads="1"/>
          </p:cNvSpPr>
          <p:nvPr/>
        </p:nvSpPr>
        <p:spPr bwMode="auto">
          <a:xfrm>
            <a:off x="838200" y="9906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3.3 Taktik / operativer Block </a:t>
            </a:r>
            <a:endParaRPr lang="de-DE" altLang="de-DE" sz="2800" dirty="0">
              <a:solidFill>
                <a:srgbClr val="C00000"/>
              </a:solidFill>
              <a:latin typeface="Abadi MT Condensed Light"/>
            </a:endParaRPr>
          </a:p>
        </p:txBody>
      </p:sp>
      <p:sp>
        <p:nvSpPr>
          <p:cNvPr id="74756" name="Line 8"/>
          <p:cNvSpPr>
            <a:spLocks noChangeShapeType="1"/>
          </p:cNvSpPr>
          <p:nvPr/>
        </p:nvSpPr>
        <p:spPr bwMode="auto">
          <a:xfrm>
            <a:off x="1066800" y="627062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57" name="Line 9"/>
          <p:cNvSpPr>
            <a:spLocks noChangeShapeType="1"/>
          </p:cNvSpPr>
          <p:nvPr/>
        </p:nvSpPr>
        <p:spPr bwMode="auto">
          <a:xfrm>
            <a:off x="1066800" y="2898775"/>
            <a:ext cx="0" cy="29241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58" name="Line 10"/>
          <p:cNvSpPr>
            <a:spLocks noChangeShapeType="1"/>
          </p:cNvSpPr>
          <p:nvPr/>
        </p:nvSpPr>
        <p:spPr bwMode="auto">
          <a:xfrm>
            <a:off x="7010400" y="2898775"/>
            <a:ext cx="0" cy="29241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59" name="Line 11"/>
          <p:cNvSpPr>
            <a:spLocks noChangeShapeType="1"/>
          </p:cNvSpPr>
          <p:nvPr/>
        </p:nvSpPr>
        <p:spPr bwMode="auto">
          <a:xfrm>
            <a:off x="4038600" y="289877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60" name="Line 12"/>
          <p:cNvSpPr>
            <a:spLocks noChangeShapeType="1"/>
          </p:cNvSpPr>
          <p:nvPr/>
        </p:nvSpPr>
        <p:spPr bwMode="auto">
          <a:xfrm>
            <a:off x="1066800" y="289877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61" name="Line 13"/>
          <p:cNvSpPr>
            <a:spLocks noChangeShapeType="1"/>
          </p:cNvSpPr>
          <p:nvPr/>
        </p:nvSpPr>
        <p:spPr bwMode="auto">
          <a:xfrm>
            <a:off x="4038600" y="6270625"/>
            <a:ext cx="29718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62" name="Line 14"/>
          <p:cNvSpPr>
            <a:spLocks noChangeShapeType="1"/>
          </p:cNvSpPr>
          <p:nvPr/>
        </p:nvSpPr>
        <p:spPr bwMode="auto">
          <a:xfrm>
            <a:off x="1066800" y="5822950"/>
            <a:ext cx="0" cy="4476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63" name="Line 15"/>
          <p:cNvSpPr>
            <a:spLocks noChangeShapeType="1"/>
          </p:cNvSpPr>
          <p:nvPr/>
        </p:nvSpPr>
        <p:spPr bwMode="auto">
          <a:xfrm>
            <a:off x="7010400" y="5822950"/>
            <a:ext cx="0" cy="4476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74770" name="Text Box 18"/>
          <p:cNvSpPr txBox="1">
            <a:spLocks noChangeArrowheads="1"/>
          </p:cNvSpPr>
          <p:nvPr/>
        </p:nvSpPr>
        <p:spPr bwMode="auto">
          <a:xfrm>
            <a:off x="838200" y="4221163"/>
            <a:ext cx="7848600" cy="163195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1800" dirty="0">
                <a:latin typeface="Abadi MT Condensed Light"/>
              </a:rPr>
              <a:t>Möglichkeiten der Evaluation:</a:t>
            </a:r>
          </a:p>
          <a:p>
            <a:pPr eaLnBrk="1" hangingPunct="1">
              <a:buFontTx/>
              <a:buNone/>
            </a:pPr>
            <a:r>
              <a:rPr lang="de-DE" altLang="de-DE" sz="1800" b="0" dirty="0">
                <a:latin typeface="Abadi MT Condensed Light"/>
              </a:rPr>
              <a:t>- Medienpräsenz</a:t>
            </a:r>
          </a:p>
          <a:p>
            <a:pPr eaLnBrk="1" hangingPunct="1">
              <a:buFontTx/>
              <a:buChar char="-"/>
            </a:pPr>
            <a:r>
              <a:rPr lang="de-DE" altLang="de-DE" sz="1800" b="0" dirty="0">
                <a:latin typeface="Abadi MT Condensed Light"/>
              </a:rPr>
              <a:t> Reaktionen der Zielgruppen (z.B. durch Teilnahme an  </a:t>
            </a:r>
            <a:br>
              <a:rPr lang="de-DE" altLang="de-DE" sz="1800" b="0" dirty="0">
                <a:latin typeface="Abadi MT Condensed Light"/>
              </a:rPr>
            </a:br>
            <a:r>
              <a:rPr lang="de-DE" altLang="de-DE" sz="1800" b="0" dirty="0">
                <a:latin typeface="Abadi MT Condensed Light"/>
              </a:rPr>
              <a:t>  Veranstaltungen, Rückmeldungen, Zugriffe auf Website etc.)</a:t>
            </a:r>
          </a:p>
          <a:p>
            <a:pPr eaLnBrk="1" hangingPunct="1">
              <a:buFontTx/>
              <a:buChar char="-"/>
            </a:pPr>
            <a:r>
              <a:rPr lang="de-DE" altLang="de-DE" sz="1800" b="0" dirty="0">
                <a:latin typeface="Abadi MT Condensed Light"/>
              </a:rPr>
              <a:t> Umfragen etc.</a:t>
            </a:r>
            <a:endParaRPr lang="de-DE" altLang="de-DE" sz="2400" b="0" dirty="0">
              <a:latin typeface="Abadi MT Condensed Ligh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additive="base">
                                        <p:cTn id="7" dur="500" fill="hold"/>
                                        <p:tgtEl>
                                          <p:spTgt spid="74754"/>
                                        </p:tgtEl>
                                        <p:attrNameLst>
                                          <p:attrName>ppt_x</p:attrName>
                                        </p:attrNameLst>
                                      </p:cBhvr>
                                      <p:tavLst>
                                        <p:tav tm="0">
                                          <p:val>
                                            <p:strVal val="0-#ppt_w/2"/>
                                          </p:val>
                                        </p:tav>
                                        <p:tav tm="100000">
                                          <p:val>
                                            <p:strVal val="#ppt_x"/>
                                          </p:val>
                                        </p:tav>
                                      </p:tavLst>
                                    </p:anim>
                                    <p:anim calcmode="lin" valueType="num">
                                      <p:cBhvr additive="base">
                                        <p:cTn id="8" dur="500" fill="hold"/>
                                        <p:tgtEl>
                                          <p:spTgt spid="747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70"/>
                                        </p:tgtEl>
                                        <p:attrNameLst>
                                          <p:attrName>style.visibility</p:attrName>
                                        </p:attrNameLst>
                                      </p:cBhvr>
                                      <p:to>
                                        <p:strVal val="visible"/>
                                      </p:to>
                                    </p:set>
                                    <p:anim calcmode="lin" valueType="num">
                                      <p:cBhvr additive="base">
                                        <p:cTn id="13" dur="500" fill="hold"/>
                                        <p:tgtEl>
                                          <p:spTgt spid="74770"/>
                                        </p:tgtEl>
                                        <p:attrNameLst>
                                          <p:attrName>ppt_x</p:attrName>
                                        </p:attrNameLst>
                                      </p:cBhvr>
                                      <p:tavLst>
                                        <p:tav tm="0">
                                          <p:val>
                                            <p:strVal val="0-#ppt_w/2"/>
                                          </p:val>
                                        </p:tav>
                                        <p:tav tm="100000">
                                          <p:val>
                                            <p:strVal val="#ppt_x"/>
                                          </p:val>
                                        </p:tav>
                                      </p:tavLst>
                                    </p:anim>
                                    <p:anim calcmode="lin" valueType="num">
                                      <p:cBhvr additive="base">
                                        <p:cTn id="14" dur="500" fill="hold"/>
                                        <p:tgtEl>
                                          <p:spTgt spid="747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P spid="7477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838200" y="1752600"/>
            <a:ext cx="7848600"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3. Konzeptionsschritte im Einzelnen</a:t>
            </a:r>
          </a:p>
          <a:p>
            <a:pPr eaLnBrk="1" hangingPunct="1">
              <a:spcBef>
                <a:spcPct val="50000"/>
              </a:spcBef>
              <a:buFontTx/>
              <a:buNone/>
            </a:pPr>
            <a:r>
              <a:rPr lang="de-DE" altLang="de-DE" dirty="0">
                <a:solidFill>
                  <a:schemeClr val="bg1">
                    <a:lumMod val="50000"/>
                  </a:schemeClr>
                </a:solidFill>
                <a:latin typeface="Abadi MT Condensed Light"/>
              </a:rPr>
              <a:t>	3.2 Strategie</a:t>
            </a:r>
          </a:p>
          <a:p>
            <a:pPr eaLnBrk="1" hangingPunct="1">
              <a:spcBef>
                <a:spcPct val="50000"/>
              </a:spcBef>
              <a:buFontTx/>
              <a:buNone/>
            </a:pPr>
            <a:r>
              <a:rPr lang="de-DE" altLang="de-DE" sz="1800" b="0" dirty="0">
                <a:latin typeface="Abadi MT Condensed Light"/>
              </a:rPr>
              <a:t>		- Zielgruppen, Bezugsgruppen</a:t>
            </a:r>
          </a:p>
          <a:p>
            <a:pPr eaLnBrk="1" hangingPunct="1">
              <a:spcBef>
                <a:spcPct val="50000"/>
              </a:spcBef>
              <a:buFontTx/>
              <a:buNone/>
            </a:pPr>
            <a:r>
              <a:rPr lang="de-DE" altLang="de-DE" sz="1800" b="0" dirty="0">
                <a:latin typeface="Abadi MT Condensed Light"/>
              </a:rPr>
              <a:t>		- Ziele bestimmen </a:t>
            </a:r>
          </a:p>
          <a:p>
            <a:pPr eaLnBrk="1" hangingPunct="1">
              <a:spcBef>
                <a:spcPct val="50000"/>
              </a:spcBef>
              <a:buFontTx/>
              <a:buNone/>
            </a:pPr>
            <a:r>
              <a:rPr lang="de-DE" altLang="de-DE" sz="1800" b="0" dirty="0">
                <a:latin typeface="Abadi MT Condensed Light"/>
              </a:rPr>
              <a:t>		- Botschaften entwickeln</a:t>
            </a:r>
          </a:p>
          <a:p>
            <a:pPr eaLnBrk="1" hangingPunct="1">
              <a:spcBef>
                <a:spcPct val="50000"/>
              </a:spcBef>
              <a:buFontTx/>
              <a:buNone/>
            </a:pPr>
            <a:r>
              <a:rPr lang="de-DE" altLang="de-DE" sz="1800" b="0" dirty="0">
                <a:latin typeface="Abadi MT Condensed Light"/>
              </a:rPr>
              <a:t>		- Die Positionierung</a:t>
            </a:r>
          </a:p>
          <a:p>
            <a:pPr eaLnBrk="1" hangingPunct="1">
              <a:spcBef>
                <a:spcPct val="50000"/>
              </a:spcBef>
              <a:buFontTx/>
              <a:buNone/>
            </a:pPr>
            <a:r>
              <a:rPr lang="de-DE" altLang="de-DE" sz="1800" b="0" dirty="0">
                <a:latin typeface="Abadi MT Condensed Light"/>
              </a:rPr>
              <a:t>		- Die strategische Umsetzung</a:t>
            </a:r>
          </a:p>
        </p:txBody>
      </p:sp>
      <p:sp>
        <p:nvSpPr>
          <p:cNvPr id="4"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smtClean="0">
                <a:solidFill>
                  <a:srgbClr val="A50021"/>
                </a:solidFill>
                <a:latin typeface="Abadi MT Condensed Light"/>
              </a:rPr>
              <a:t>Inhalt</a:t>
            </a:r>
            <a:r>
              <a:rPr lang="de-DE" altLang="de-DE" sz="2800" dirty="0" smtClean="0">
                <a:solidFill>
                  <a:srgbClr val="A50021"/>
                </a:solidFill>
              </a:rPr>
              <a:t>:</a:t>
            </a:r>
            <a:endParaRPr lang="de-DE" altLang="de-DE" sz="2800" dirty="0">
              <a:solidFill>
                <a:srgbClr val="A50021"/>
              </a:solidFill>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838200" y="1752600"/>
            <a:ext cx="7848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rPr>
              <a:t>3. Konzeptionsschritte im Einzelnen</a:t>
            </a:r>
          </a:p>
          <a:p>
            <a:pPr eaLnBrk="1" hangingPunct="1">
              <a:spcBef>
                <a:spcPct val="50000"/>
              </a:spcBef>
              <a:buFontTx/>
              <a:buNone/>
            </a:pPr>
            <a:r>
              <a:rPr lang="de-DE" altLang="de-DE" dirty="0">
                <a:solidFill>
                  <a:schemeClr val="bg1">
                    <a:lumMod val="50000"/>
                  </a:schemeClr>
                </a:solidFill>
                <a:latin typeface="Abadi MT Condensed Light"/>
              </a:rPr>
              <a:t>	3.3 Taktik </a:t>
            </a:r>
          </a:p>
          <a:p>
            <a:pPr eaLnBrk="1" hangingPunct="1">
              <a:spcBef>
                <a:spcPct val="50000"/>
              </a:spcBef>
              <a:buFontTx/>
              <a:buNone/>
            </a:pPr>
            <a:r>
              <a:rPr lang="de-DE" altLang="de-DE" dirty="0">
                <a:latin typeface="Abadi MT Condensed Light"/>
              </a:rPr>
              <a:t>		</a:t>
            </a:r>
            <a:r>
              <a:rPr lang="de-DE" altLang="de-DE" b="0" dirty="0">
                <a:latin typeface="Abadi MT Condensed Light"/>
              </a:rPr>
              <a:t>- Maßnahmen: ein Strauß von Möglichkeiten </a:t>
            </a:r>
          </a:p>
          <a:p>
            <a:pPr eaLnBrk="1" hangingPunct="1">
              <a:spcBef>
                <a:spcPct val="50000"/>
              </a:spcBef>
              <a:buFontTx/>
              <a:buNone/>
            </a:pPr>
            <a:r>
              <a:rPr lang="de-DE" altLang="de-DE" b="0" dirty="0">
                <a:latin typeface="Abadi MT Condensed Light"/>
              </a:rPr>
              <a:t>		- Maßnahmenplan nach Zielgruppen</a:t>
            </a:r>
          </a:p>
          <a:p>
            <a:pPr eaLnBrk="1" hangingPunct="1">
              <a:spcBef>
                <a:spcPct val="50000"/>
              </a:spcBef>
              <a:buFontTx/>
              <a:buNone/>
            </a:pPr>
            <a:r>
              <a:rPr lang="de-DE" altLang="de-DE" b="0" dirty="0">
                <a:latin typeface="Abadi MT Condensed Light"/>
              </a:rPr>
              <a:t>		- Zeitplanung</a:t>
            </a:r>
          </a:p>
          <a:p>
            <a:pPr eaLnBrk="1" hangingPunct="1">
              <a:spcBef>
                <a:spcPct val="50000"/>
              </a:spcBef>
              <a:buFontTx/>
              <a:buNone/>
            </a:pPr>
            <a:r>
              <a:rPr lang="de-DE" altLang="de-DE" b="0" dirty="0">
                <a:latin typeface="Abadi MT Condensed Light"/>
              </a:rPr>
              <a:t>		- Budgetplan </a:t>
            </a:r>
          </a:p>
          <a:p>
            <a:pPr eaLnBrk="1" hangingPunct="1">
              <a:spcBef>
                <a:spcPct val="50000"/>
              </a:spcBef>
              <a:buFontTx/>
              <a:buNone/>
            </a:pPr>
            <a:r>
              <a:rPr lang="de-DE" altLang="de-DE" b="0" dirty="0">
                <a:latin typeface="Abadi MT Condensed Light"/>
              </a:rPr>
              <a:t>		- Evaluation, Bewertung  </a:t>
            </a:r>
          </a:p>
        </p:txBody>
      </p:sp>
      <p:sp>
        <p:nvSpPr>
          <p:cNvPr id="4"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smtClean="0">
                <a:solidFill>
                  <a:srgbClr val="A50021"/>
                </a:solidFill>
                <a:latin typeface="Abadi MT Condensed Light"/>
              </a:rPr>
              <a:t>Inhalt</a:t>
            </a:r>
            <a:r>
              <a:rPr lang="de-DE" altLang="de-DE" sz="2800" dirty="0" smtClean="0">
                <a:solidFill>
                  <a:srgbClr val="A50021"/>
                </a:solidFill>
              </a:rPr>
              <a:t>:</a:t>
            </a:r>
            <a:endParaRPr lang="de-DE" altLang="de-DE" sz="2800" dirty="0">
              <a:solidFill>
                <a:srgbClr val="A50021"/>
              </a:solidFill>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838200" y="990600"/>
            <a:ext cx="61820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1. Warum Konzepte für Öffentlichkeitsarbeit?</a:t>
            </a:r>
          </a:p>
        </p:txBody>
      </p:sp>
      <p:sp>
        <p:nvSpPr>
          <p:cNvPr id="7172" name="Text Box 4"/>
          <p:cNvSpPr txBox="1">
            <a:spLocks noChangeArrowheads="1"/>
          </p:cNvSpPr>
          <p:nvPr/>
        </p:nvSpPr>
        <p:spPr bwMode="auto">
          <a:xfrm>
            <a:off x="914400" y="1955800"/>
            <a:ext cx="7391400" cy="1554272"/>
          </a:xfrm>
          <a:prstGeom prst="rect">
            <a:avLst/>
          </a:prstGeom>
          <a:solidFill>
            <a:schemeClr val="bg1">
              <a:lumMod val="50000"/>
              <a:alpha val="50000"/>
            </a:schemeClr>
          </a:solidFill>
          <a:ln w="9525">
            <a:noFill/>
            <a:miter lim="800000"/>
            <a:headEnd/>
            <a:tailEnd/>
          </a:ln>
          <a:effectLs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tx1">
                    <a:lumMod val="65000"/>
                    <a:lumOff val="35000"/>
                  </a:schemeClr>
                </a:solidFill>
                <a:latin typeface="Abadi MT Condensed Light"/>
              </a:rPr>
              <a:t>Definition Public Relations: </a:t>
            </a:r>
          </a:p>
          <a:p>
            <a:pPr eaLnBrk="1" hangingPunct="1">
              <a:spcBef>
                <a:spcPct val="50000"/>
              </a:spcBef>
              <a:buFontTx/>
              <a:buNone/>
            </a:pPr>
            <a:r>
              <a:rPr lang="de-DE" altLang="de-DE" sz="1800" b="0" dirty="0">
                <a:latin typeface="Abadi MT Condensed Light"/>
              </a:rPr>
              <a:t>„Public Relations </a:t>
            </a:r>
            <a:r>
              <a:rPr lang="de-DE" altLang="de-DE" sz="1800" b="0" dirty="0" err="1">
                <a:latin typeface="Abadi MT Condensed Light"/>
              </a:rPr>
              <a:t>is</a:t>
            </a:r>
            <a:r>
              <a:rPr lang="de-DE" altLang="de-DE" sz="1800" b="0" dirty="0">
                <a:latin typeface="Abadi MT Condensed Light"/>
              </a:rPr>
              <a:t> </a:t>
            </a:r>
            <a:r>
              <a:rPr lang="de-DE" altLang="de-DE" sz="1800" b="0" dirty="0" err="1">
                <a:latin typeface="Abadi MT Condensed Light"/>
              </a:rPr>
              <a:t>the</a:t>
            </a:r>
            <a:r>
              <a:rPr lang="de-DE" altLang="de-DE" sz="1800" b="0" dirty="0">
                <a:latin typeface="Abadi MT Condensed Light"/>
              </a:rPr>
              <a:t> </a:t>
            </a:r>
            <a:r>
              <a:rPr lang="de-DE" altLang="de-DE" sz="1800" b="0" dirty="0" err="1">
                <a:latin typeface="Abadi MT Condensed Light"/>
              </a:rPr>
              <a:t>management</a:t>
            </a:r>
            <a:r>
              <a:rPr lang="de-DE" altLang="de-DE" sz="1800" b="0" dirty="0">
                <a:latin typeface="Abadi MT Condensed Light"/>
              </a:rPr>
              <a:t> </a:t>
            </a:r>
            <a:r>
              <a:rPr lang="de-DE" altLang="de-DE" sz="1800" b="0" dirty="0" err="1">
                <a:latin typeface="Abadi MT Condensed Light"/>
              </a:rPr>
              <a:t>of</a:t>
            </a:r>
            <a:r>
              <a:rPr lang="de-DE" altLang="de-DE" sz="1800" b="0" dirty="0">
                <a:latin typeface="Abadi MT Condensed Light"/>
              </a:rPr>
              <a:t> </a:t>
            </a:r>
            <a:r>
              <a:rPr lang="de-DE" altLang="de-DE" sz="1800" b="0" dirty="0" err="1">
                <a:latin typeface="Abadi MT Condensed Light"/>
              </a:rPr>
              <a:t>communication</a:t>
            </a:r>
            <a:r>
              <a:rPr lang="de-DE" altLang="de-DE" sz="1800" b="0" dirty="0">
                <a:latin typeface="Abadi MT Condensed Light"/>
              </a:rPr>
              <a:t> </a:t>
            </a:r>
            <a:r>
              <a:rPr lang="de-DE" altLang="de-DE" sz="1800" b="0" dirty="0" err="1">
                <a:latin typeface="Abadi MT Condensed Light"/>
              </a:rPr>
              <a:t>between</a:t>
            </a:r>
            <a:r>
              <a:rPr lang="de-DE" altLang="de-DE" sz="1800" b="0" dirty="0">
                <a:latin typeface="Abadi MT Condensed Light"/>
              </a:rPr>
              <a:t>  an </a:t>
            </a:r>
            <a:r>
              <a:rPr lang="de-DE" altLang="de-DE" sz="1800" b="0" dirty="0" err="1">
                <a:latin typeface="Abadi MT Condensed Light"/>
              </a:rPr>
              <a:t>organisation</a:t>
            </a:r>
            <a:r>
              <a:rPr lang="de-DE" altLang="de-DE" sz="1800" b="0" dirty="0">
                <a:latin typeface="Abadi MT Condensed Light"/>
              </a:rPr>
              <a:t> </a:t>
            </a:r>
            <a:r>
              <a:rPr lang="de-DE" altLang="de-DE" sz="1800" b="0" dirty="0" err="1">
                <a:latin typeface="Abadi MT Condensed Light"/>
              </a:rPr>
              <a:t>and</a:t>
            </a:r>
            <a:r>
              <a:rPr lang="de-DE" altLang="de-DE" sz="1800" b="0" dirty="0">
                <a:latin typeface="Abadi MT Condensed Light"/>
              </a:rPr>
              <a:t> </a:t>
            </a:r>
            <a:r>
              <a:rPr lang="de-DE" altLang="de-DE" sz="1800" b="0" dirty="0" err="1">
                <a:latin typeface="Abadi MT Condensed Light"/>
              </a:rPr>
              <a:t>its</a:t>
            </a:r>
            <a:r>
              <a:rPr lang="de-DE" altLang="de-DE" sz="1800" b="0" dirty="0">
                <a:latin typeface="Abadi MT Condensed Light"/>
              </a:rPr>
              <a:t>  </a:t>
            </a:r>
            <a:r>
              <a:rPr lang="de-DE" altLang="de-DE" sz="1800" b="0" dirty="0" err="1">
                <a:latin typeface="Abadi MT Condensed Light"/>
              </a:rPr>
              <a:t>publics</a:t>
            </a:r>
            <a:r>
              <a:rPr lang="de-DE" altLang="de-DE" sz="1800" b="0" dirty="0">
                <a:latin typeface="Abadi MT Condensed Light"/>
              </a:rPr>
              <a:t>“ </a:t>
            </a:r>
          </a:p>
          <a:p>
            <a:pPr algn="r" eaLnBrk="1" hangingPunct="1">
              <a:spcBef>
                <a:spcPct val="50000"/>
              </a:spcBef>
              <a:buFontTx/>
              <a:buNone/>
            </a:pPr>
            <a:r>
              <a:rPr lang="de-DE" altLang="de-DE" b="0" dirty="0">
                <a:solidFill>
                  <a:schemeClr val="tx1">
                    <a:lumMod val="65000"/>
                    <a:lumOff val="35000"/>
                  </a:schemeClr>
                </a:solidFill>
                <a:latin typeface="+mn-lt"/>
              </a:rPr>
              <a:t>(</a:t>
            </a:r>
            <a:r>
              <a:rPr lang="de-DE" altLang="de-DE" b="0" dirty="0" err="1">
                <a:solidFill>
                  <a:schemeClr val="tx1">
                    <a:lumMod val="65000"/>
                    <a:lumOff val="35000"/>
                  </a:schemeClr>
                </a:solidFill>
                <a:latin typeface="+mn-lt"/>
              </a:rPr>
              <a:t>Grunig</a:t>
            </a:r>
            <a:r>
              <a:rPr lang="de-DE" altLang="de-DE" b="0" dirty="0">
                <a:solidFill>
                  <a:schemeClr val="tx1">
                    <a:lumMod val="65000"/>
                    <a:lumOff val="35000"/>
                  </a:schemeClr>
                </a:solidFill>
                <a:latin typeface="+mn-lt"/>
              </a:rPr>
              <a:t> / </a:t>
            </a:r>
            <a:r>
              <a:rPr lang="de-DE" altLang="de-DE" b="0" dirty="0" err="1">
                <a:solidFill>
                  <a:schemeClr val="tx1">
                    <a:lumMod val="65000"/>
                    <a:lumOff val="35000"/>
                  </a:schemeClr>
                </a:solidFill>
                <a:latin typeface="+mn-lt"/>
              </a:rPr>
              <a:t>Hunt</a:t>
            </a:r>
            <a:r>
              <a:rPr lang="de-DE" altLang="de-DE" b="0" dirty="0">
                <a:solidFill>
                  <a:schemeClr val="tx1">
                    <a:lumMod val="65000"/>
                    <a:lumOff val="35000"/>
                  </a:schemeClr>
                </a:solidFill>
                <a:latin typeface="+mn-lt"/>
              </a:rPr>
              <a:t> 1986)</a:t>
            </a:r>
          </a:p>
        </p:txBody>
      </p:sp>
      <p:sp>
        <p:nvSpPr>
          <p:cNvPr id="7173" name="Text Box 5"/>
          <p:cNvSpPr txBox="1">
            <a:spLocks noChangeArrowheads="1"/>
          </p:cNvSpPr>
          <p:nvPr/>
        </p:nvSpPr>
        <p:spPr bwMode="auto">
          <a:xfrm>
            <a:off x="914400" y="3717032"/>
            <a:ext cx="7391400" cy="2256002"/>
          </a:xfrm>
          <a:prstGeom prst="rect">
            <a:avLst/>
          </a:prstGeom>
          <a:solidFill>
            <a:schemeClr val="bg1">
              <a:lumMod val="50000"/>
              <a:alpha val="50000"/>
            </a:schemeClr>
          </a:solidFill>
          <a:ln w="9525">
            <a:noFill/>
            <a:miter lim="800000"/>
            <a:headEnd/>
            <a:tailEnd/>
          </a:ln>
          <a:effectLs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pPr>
            <a:r>
              <a:rPr lang="de-DE" altLang="de-DE" dirty="0">
                <a:solidFill>
                  <a:schemeClr val="tx1">
                    <a:lumMod val="65000"/>
                    <a:lumOff val="35000"/>
                  </a:schemeClr>
                </a:solidFill>
                <a:latin typeface="Abadi MT Condensed Light"/>
              </a:rPr>
              <a:t>Definition PR-Konzept: </a:t>
            </a:r>
            <a:endParaRPr lang="de-DE" altLang="de-DE" dirty="0" smtClean="0">
              <a:solidFill>
                <a:schemeClr val="tx1">
                  <a:lumMod val="65000"/>
                  <a:lumOff val="35000"/>
                </a:schemeClr>
              </a:solidFill>
              <a:latin typeface="Abadi MT Condensed Light"/>
            </a:endParaRPr>
          </a:p>
          <a:p>
            <a:pPr>
              <a:buNone/>
            </a:pPr>
            <a:r>
              <a:rPr lang="de-DE" sz="1800" b="0" dirty="0" smtClean="0">
                <a:latin typeface="Abadi MT Condensed Light"/>
              </a:rPr>
              <a:t>„PR-Kampagnen </a:t>
            </a:r>
            <a:r>
              <a:rPr lang="de-DE" sz="1800" b="0" dirty="0">
                <a:latin typeface="Abadi MT Condensed Light"/>
              </a:rPr>
              <a:t>sind dramaturgisch angelegte, thematisch begrenzte, zeitlich </a:t>
            </a:r>
            <a:r>
              <a:rPr lang="de-DE" sz="1800" b="0" dirty="0" smtClean="0">
                <a:latin typeface="Abadi MT Condensed Light"/>
              </a:rPr>
              <a:t>befristete kommunikative </a:t>
            </a:r>
            <a:r>
              <a:rPr lang="de-DE" sz="1800" b="0" dirty="0">
                <a:latin typeface="Abadi MT Condensed Light"/>
              </a:rPr>
              <a:t>Strategien zur Erzeugung öffentlicher </a:t>
            </a:r>
            <a:r>
              <a:rPr lang="de-DE" sz="1800" b="0" dirty="0" smtClean="0">
                <a:latin typeface="Abadi MT Condensed Light"/>
              </a:rPr>
              <a:t>Aufmerksam-</a:t>
            </a:r>
            <a:r>
              <a:rPr lang="de-DE" sz="1800" b="0" dirty="0" err="1" smtClean="0">
                <a:latin typeface="Abadi MT Condensed Light"/>
              </a:rPr>
              <a:t>keit</a:t>
            </a:r>
            <a:r>
              <a:rPr lang="de-DE" sz="1800" b="0" dirty="0">
                <a:latin typeface="Abadi MT Condensed Light"/>
              </a:rPr>
              <a:t>, die auf einem </a:t>
            </a:r>
            <a:r>
              <a:rPr lang="de-DE" sz="1800" b="0" dirty="0" smtClean="0">
                <a:latin typeface="Abadi MT Condensed Light"/>
              </a:rPr>
              <a:t>Set unterschiedlicher </a:t>
            </a:r>
            <a:r>
              <a:rPr lang="de-DE" sz="1800" b="0" dirty="0">
                <a:latin typeface="Abadi MT Condensed Light"/>
              </a:rPr>
              <a:t>kommunikativer Instrumente und Techniken - werbliche </a:t>
            </a:r>
            <a:r>
              <a:rPr lang="de-DE" sz="1800" b="0" dirty="0" smtClean="0">
                <a:latin typeface="Abadi MT Condensed Light"/>
              </a:rPr>
              <a:t>Mittel, marketingspezifische </a:t>
            </a:r>
            <a:r>
              <a:rPr lang="de-DE" sz="1800" b="0" dirty="0">
                <a:latin typeface="Abadi MT Condensed Light"/>
              </a:rPr>
              <a:t>Instrumente und klassische PR-Maßnahmen – zurückgreifen</a:t>
            </a:r>
            <a:r>
              <a:rPr lang="de-DE" sz="1800" b="0" dirty="0" smtClean="0">
                <a:latin typeface="Abadi MT Condensed Light"/>
              </a:rPr>
              <a:t>“</a:t>
            </a:r>
            <a:r>
              <a:rPr lang="de-DE" altLang="de-DE" sz="1800" b="0" dirty="0" smtClean="0">
                <a:latin typeface="Abadi MT Condensed Light"/>
              </a:rPr>
              <a:t> </a:t>
            </a:r>
            <a:endParaRPr lang="de-DE" altLang="de-DE" sz="1800" b="0" dirty="0">
              <a:latin typeface="Abadi MT Condensed Light"/>
            </a:endParaRPr>
          </a:p>
          <a:p>
            <a:pPr algn="r" eaLnBrk="1" hangingPunct="1">
              <a:spcBef>
                <a:spcPct val="50000"/>
              </a:spcBef>
              <a:buFontTx/>
              <a:buNone/>
            </a:pPr>
            <a:r>
              <a:rPr lang="de-DE" altLang="de-DE" sz="1800" b="0" dirty="0">
                <a:solidFill>
                  <a:schemeClr val="tx1">
                    <a:lumMod val="65000"/>
                    <a:lumOff val="35000"/>
                  </a:schemeClr>
                </a:solidFill>
                <a:latin typeface="+mn-lt"/>
              </a:rPr>
              <a:t>(Quelle: </a:t>
            </a:r>
            <a:r>
              <a:rPr lang="de-DE" altLang="de-DE" sz="1800" b="0" dirty="0" smtClean="0">
                <a:solidFill>
                  <a:schemeClr val="tx1">
                    <a:lumMod val="65000"/>
                    <a:lumOff val="35000"/>
                  </a:schemeClr>
                </a:solidFill>
                <a:latin typeface="+mn-lt"/>
              </a:rPr>
              <a:t>Herbst</a:t>
            </a:r>
            <a:r>
              <a:rPr lang="de-DE" altLang="de-DE" sz="1800" b="0" dirty="0">
                <a:solidFill>
                  <a:schemeClr val="tx1">
                    <a:lumMod val="65000"/>
                    <a:lumOff val="35000"/>
                  </a:schemeClr>
                </a:solidFill>
                <a:latin typeface="+mn-lt"/>
              </a:rPr>
              <a:t>) </a:t>
            </a:r>
          </a:p>
        </p:txBody>
      </p:sp>
      <p:sp>
        <p:nvSpPr>
          <p:cNvPr id="7175" name="Text Box 7"/>
          <p:cNvSpPr txBox="1">
            <a:spLocks noChangeArrowheads="1"/>
          </p:cNvSpPr>
          <p:nvPr/>
        </p:nvSpPr>
        <p:spPr bwMode="auto">
          <a:xfrm>
            <a:off x="0" y="6381328"/>
            <a:ext cx="9144000" cy="276225"/>
          </a:xfrm>
          <a:prstGeom prst="rect">
            <a:avLst/>
          </a:prstGeom>
          <a:solidFill>
            <a:srgbClr val="C00000"/>
          </a:solidFill>
          <a:ln w="9525">
            <a:miter lim="800000"/>
            <a:headEnd/>
            <a:tailEnd/>
          </a:ln>
          <a:effectLst/>
          <a:scene3d>
            <a:camera prst="legacyObliqueTopRight"/>
            <a:lightRig rig="legacyFlat1" dir="t"/>
          </a:scene3d>
          <a:sp3d prstMaterial="legacyMatte">
            <a:bevelT w="13500" h="13500" prst="angle"/>
            <a:bevelB w="13500" h="13500" prst="angle"/>
            <a:extrusionClr>
              <a:srgbClr val="FF0000"/>
            </a:extrusionClr>
            <a:contourClr>
              <a:srgbClr val="FF0000"/>
            </a:contourClr>
          </a:sp3d>
          <a:extLst/>
        </p:spPr>
        <p:txBody>
          <a:bodyPr>
            <a:spAutoFit/>
            <a:flatTx/>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200" dirty="0">
                <a:solidFill>
                  <a:schemeClr val="bg1"/>
                </a:solidFill>
                <a:latin typeface="Abadi MT Condensed Light"/>
              </a:rPr>
              <a:t>PR ist in diesem Sinne der Oberbegriff für die Kommunikation einer Organisation nach innen und außen.</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0-#ppt_w/2"/>
                                          </p:val>
                                        </p:tav>
                                        <p:tav tm="100000">
                                          <p:val>
                                            <p:strVal val="#ppt_x"/>
                                          </p:val>
                                        </p:tav>
                                      </p:tavLst>
                                    </p:anim>
                                    <p:anim calcmode="lin" valueType="num">
                                      <p:cBhvr additive="base">
                                        <p:cTn id="8"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additive="base">
                                        <p:cTn id="13" dur="500" fill="hold"/>
                                        <p:tgtEl>
                                          <p:spTgt spid="7173"/>
                                        </p:tgtEl>
                                        <p:attrNameLst>
                                          <p:attrName>ppt_x</p:attrName>
                                        </p:attrNameLst>
                                      </p:cBhvr>
                                      <p:tavLst>
                                        <p:tav tm="0">
                                          <p:val>
                                            <p:strVal val="0-#ppt_w/2"/>
                                          </p:val>
                                        </p:tav>
                                        <p:tav tm="100000">
                                          <p:val>
                                            <p:strVal val="#ppt_x"/>
                                          </p:val>
                                        </p:tav>
                                      </p:tavLst>
                                    </p:anim>
                                    <p:anim calcmode="lin" valueType="num">
                                      <p:cBhvr additive="base">
                                        <p:cTn id="14" dur="500" fill="hold"/>
                                        <p:tgtEl>
                                          <p:spTgt spid="717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5"/>
                                        </p:tgtEl>
                                        <p:attrNameLst>
                                          <p:attrName>style.visibility</p:attrName>
                                        </p:attrNameLst>
                                      </p:cBhvr>
                                      <p:to>
                                        <p:strVal val="visible"/>
                                      </p:to>
                                    </p:set>
                                    <p:anim calcmode="lin" valueType="num">
                                      <p:cBhvr additive="base">
                                        <p:cTn id="19" dur="500" fill="hold"/>
                                        <p:tgtEl>
                                          <p:spTgt spid="7175"/>
                                        </p:tgtEl>
                                        <p:attrNameLst>
                                          <p:attrName>ppt_x</p:attrName>
                                        </p:attrNameLst>
                                      </p:cBhvr>
                                      <p:tavLst>
                                        <p:tav tm="0">
                                          <p:val>
                                            <p:strVal val="#ppt_x"/>
                                          </p:val>
                                        </p:tav>
                                        <p:tav tm="100000">
                                          <p:val>
                                            <p:strVal val="#ppt_x"/>
                                          </p:val>
                                        </p:tav>
                                      </p:tavLst>
                                    </p:anim>
                                    <p:anim calcmode="lin" valueType="num">
                                      <p:cBhvr additive="base">
                                        <p:cTn id="20" dur="500" fill="hold"/>
                                        <p:tgtEl>
                                          <p:spTgt spid="71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autoUpdateAnimBg="0"/>
      <p:bldP spid="7173" grpId="0" animBg="1" autoUpdateAnimBg="0"/>
      <p:bldP spid="717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838200" y="1752600"/>
            <a:ext cx="78486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Was einfach gesagt nichts Anderes heißt, als</a:t>
            </a:r>
            <a:r>
              <a:rPr lang="de-DE" altLang="de-DE" sz="2400" dirty="0" smtClean="0">
                <a:solidFill>
                  <a:schemeClr val="bg1">
                    <a:lumMod val="50000"/>
                  </a:schemeClr>
                </a:solidFill>
                <a:latin typeface="Abadi MT Condensed Light"/>
              </a:rPr>
              <a:t>:</a:t>
            </a:r>
            <a:r>
              <a:rPr lang="de-DE" altLang="de-DE" sz="2400" dirty="0">
                <a:latin typeface="Abadi MT Condensed Light"/>
              </a:rPr>
              <a:t/>
            </a:r>
            <a:br>
              <a:rPr lang="de-DE" altLang="de-DE" sz="2400" dirty="0">
                <a:latin typeface="Abadi MT Condensed Light"/>
              </a:rPr>
            </a:br>
            <a:endParaRPr lang="de-DE" altLang="de-DE" sz="2400" dirty="0">
              <a:latin typeface="Abadi MT Condensed Light"/>
            </a:endParaRPr>
          </a:p>
          <a:p>
            <a:pPr eaLnBrk="1" hangingPunct="1">
              <a:spcBef>
                <a:spcPct val="50000"/>
              </a:spcBef>
              <a:buFont typeface="Arial" panose="020B0604020202020204" pitchFamily="34" charset="0"/>
              <a:buChar char="•"/>
            </a:pPr>
            <a:r>
              <a:rPr lang="de-DE" altLang="de-DE" sz="1800" b="0" dirty="0" smtClean="0">
                <a:latin typeface="Abadi MT Condensed Light"/>
              </a:rPr>
              <a:t>Kampagnen </a:t>
            </a:r>
            <a:r>
              <a:rPr lang="de-DE" altLang="de-DE" sz="1800" b="0" dirty="0">
                <a:latin typeface="Abadi MT Condensed Light"/>
              </a:rPr>
              <a:t>haben ein inhaltlich eingegrenztes Thema </a:t>
            </a:r>
            <a:endParaRPr lang="de-DE" altLang="de-DE" sz="1800" b="0" dirty="0" smtClean="0">
              <a:latin typeface="Abadi MT Condensed Light"/>
            </a:endParaRPr>
          </a:p>
          <a:p>
            <a:pPr eaLnBrk="1" hangingPunct="1">
              <a:spcBef>
                <a:spcPct val="50000"/>
              </a:spcBef>
              <a:buFont typeface="Arial" panose="020B0604020202020204" pitchFamily="34" charset="0"/>
              <a:buChar char="•"/>
            </a:pPr>
            <a:r>
              <a:rPr lang="de-DE" altLang="de-DE" sz="1800" b="0" dirty="0" smtClean="0">
                <a:latin typeface="Abadi MT Condensed Light"/>
              </a:rPr>
              <a:t>Kampagnen </a:t>
            </a:r>
            <a:r>
              <a:rPr lang="de-DE" altLang="de-DE" sz="1800" b="0" dirty="0">
                <a:latin typeface="Abadi MT Condensed Light"/>
              </a:rPr>
              <a:t>haben einen Beginn und ein Ende</a:t>
            </a:r>
          </a:p>
          <a:p>
            <a:pPr eaLnBrk="1" hangingPunct="1">
              <a:spcBef>
                <a:spcPct val="50000"/>
              </a:spcBef>
              <a:buFont typeface="Arial" panose="020B0604020202020204" pitchFamily="34" charset="0"/>
              <a:buChar char="•"/>
            </a:pPr>
            <a:r>
              <a:rPr lang="de-DE" altLang="de-DE" sz="1800" b="0" dirty="0" smtClean="0">
                <a:latin typeface="Abadi MT Condensed Light"/>
              </a:rPr>
              <a:t>Kampagnen </a:t>
            </a:r>
            <a:r>
              <a:rPr lang="de-DE" altLang="de-DE" sz="1800" b="0" dirty="0">
                <a:latin typeface="Abadi MT Condensed Light"/>
              </a:rPr>
              <a:t>beinhalten den (zeitlich) geplanten Einsatz verschiedener </a:t>
            </a:r>
            <a:r>
              <a:rPr lang="de-DE" altLang="de-DE" sz="1800" b="0" dirty="0" smtClean="0">
                <a:latin typeface="Abadi MT Condensed Light"/>
              </a:rPr>
              <a:t>Maßnahmen und </a:t>
            </a:r>
            <a:r>
              <a:rPr lang="de-DE" altLang="de-DE" sz="1800" b="0" dirty="0">
                <a:latin typeface="Abadi MT Condensed Light"/>
              </a:rPr>
              <a:t>Aktionen</a:t>
            </a:r>
          </a:p>
          <a:p>
            <a:pPr eaLnBrk="1" hangingPunct="1">
              <a:spcBef>
                <a:spcPct val="50000"/>
              </a:spcBef>
              <a:buFont typeface="Arial" panose="020B0604020202020204" pitchFamily="34" charset="0"/>
              <a:buChar char="•"/>
            </a:pPr>
            <a:r>
              <a:rPr lang="de-DE" altLang="de-DE" sz="1800" b="0" dirty="0" smtClean="0">
                <a:latin typeface="Abadi MT Condensed Light"/>
              </a:rPr>
              <a:t>Kampagnen </a:t>
            </a:r>
            <a:r>
              <a:rPr lang="de-DE" altLang="de-DE" sz="1800" b="0" dirty="0">
                <a:latin typeface="Abadi MT Condensed Light"/>
              </a:rPr>
              <a:t>haben das Ziel, die Öffentlichkeit zu informieren</a:t>
            </a:r>
          </a:p>
          <a:p>
            <a:pPr eaLnBrk="1" hangingPunct="1">
              <a:spcBef>
                <a:spcPct val="50000"/>
              </a:spcBef>
              <a:buFont typeface="Arial" panose="020B0604020202020204" pitchFamily="34" charset="0"/>
              <a:buChar char="•"/>
            </a:pPr>
            <a:r>
              <a:rPr lang="de-DE" altLang="de-DE" sz="1800" b="0" dirty="0" smtClean="0">
                <a:latin typeface="Abadi MT Condensed Light"/>
              </a:rPr>
              <a:t>Kampagnen </a:t>
            </a:r>
            <a:r>
              <a:rPr lang="de-DE" altLang="de-DE" sz="1800" b="0" dirty="0">
                <a:latin typeface="Abadi MT Condensed Light"/>
              </a:rPr>
              <a:t>werden durch den Einsatz verschiedener Arten der </a:t>
            </a:r>
            <a:r>
              <a:rPr lang="de-DE" altLang="de-DE" sz="1800" b="0" dirty="0" smtClean="0">
                <a:latin typeface="Abadi MT Condensed Light"/>
              </a:rPr>
              <a:t>Öffentlichkeitsarbeit geführt</a:t>
            </a:r>
          </a:p>
          <a:p>
            <a:pPr eaLnBrk="1" hangingPunct="1">
              <a:spcBef>
                <a:spcPct val="50000"/>
              </a:spcBef>
              <a:buFont typeface="Arial" panose="020B0604020202020204" pitchFamily="34" charset="0"/>
              <a:buChar char="•"/>
            </a:pPr>
            <a:r>
              <a:rPr lang="de-DE" altLang="de-DE" sz="1800" dirty="0" smtClean="0">
                <a:latin typeface="Abadi MT Condensed Light"/>
              </a:rPr>
              <a:t>Kampagnen entstehen aus Analyse / Strategie / und Taktik </a:t>
            </a:r>
            <a:endParaRPr lang="de-DE" altLang="de-DE" sz="1800" dirty="0">
              <a:latin typeface="Abadi MT Condensed Light"/>
            </a:endParaRPr>
          </a:p>
        </p:txBody>
      </p:sp>
      <p:sp>
        <p:nvSpPr>
          <p:cNvPr id="13315" name="Text Box 3"/>
          <p:cNvSpPr txBox="1">
            <a:spLocks noChangeArrowheads="1"/>
          </p:cNvSpPr>
          <p:nvPr/>
        </p:nvSpPr>
        <p:spPr bwMode="auto">
          <a:xfrm>
            <a:off x="838200" y="990600"/>
            <a:ext cx="5943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rgbClr val="C00000"/>
                </a:solidFill>
                <a:latin typeface="Abadi MT Condensed Light"/>
              </a:rPr>
              <a:t>1. Warum Konzepte für Öffentlichkeitsarbeit?</a:t>
            </a:r>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 calcmode="lin" valueType="num">
                                      <p:cBhvr additive="base">
                                        <p:cTn id="7" dur="500" fill="hold"/>
                                        <p:tgtEl>
                                          <p:spTgt spid="1331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314">
                                            <p:txEl>
                                              <p:pRg st="2" end="2"/>
                                            </p:txEl>
                                          </p:spTgt>
                                        </p:tgtEl>
                                        <p:attrNameLst>
                                          <p:attrName>style.visibility</p:attrName>
                                        </p:attrNameLst>
                                      </p:cBhvr>
                                      <p:to>
                                        <p:strVal val="visible"/>
                                      </p:to>
                                    </p:set>
                                    <p:anim calcmode="lin" valueType="num">
                                      <p:cBhvr additive="base">
                                        <p:cTn id="13" dur="500" fill="hold"/>
                                        <p:tgtEl>
                                          <p:spTgt spid="1331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314">
                                            <p:txEl>
                                              <p:pRg st="3" end="3"/>
                                            </p:txEl>
                                          </p:spTgt>
                                        </p:tgtEl>
                                        <p:attrNameLst>
                                          <p:attrName>style.visibility</p:attrName>
                                        </p:attrNameLst>
                                      </p:cBhvr>
                                      <p:to>
                                        <p:strVal val="visible"/>
                                      </p:to>
                                    </p:set>
                                    <p:anim calcmode="lin" valueType="num">
                                      <p:cBhvr additive="base">
                                        <p:cTn id="19" dur="500" fill="hold"/>
                                        <p:tgtEl>
                                          <p:spTgt spid="1331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314">
                                            <p:txEl>
                                              <p:pRg st="4" end="4"/>
                                            </p:txEl>
                                          </p:spTgt>
                                        </p:tgtEl>
                                        <p:attrNameLst>
                                          <p:attrName>style.visibility</p:attrName>
                                        </p:attrNameLst>
                                      </p:cBhvr>
                                      <p:to>
                                        <p:strVal val="visible"/>
                                      </p:to>
                                    </p:set>
                                    <p:anim calcmode="lin" valueType="num">
                                      <p:cBhvr additive="base">
                                        <p:cTn id="25" dur="500" fill="hold"/>
                                        <p:tgtEl>
                                          <p:spTgt spid="1331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3314">
                                            <p:txEl>
                                              <p:pRg st="5" end="5"/>
                                            </p:txEl>
                                          </p:spTgt>
                                        </p:tgtEl>
                                        <p:attrNameLst>
                                          <p:attrName>style.visibility</p:attrName>
                                        </p:attrNameLst>
                                      </p:cBhvr>
                                      <p:to>
                                        <p:strVal val="visible"/>
                                      </p:to>
                                    </p:set>
                                    <p:anim calcmode="lin" valueType="num">
                                      <p:cBhvr additive="base">
                                        <p:cTn id="31" dur="500" fill="hold"/>
                                        <p:tgtEl>
                                          <p:spTgt spid="1331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33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314">
                                            <p:txEl>
                                              <p:pRg st="6" end="6"/>
                                            </p:txEl>
                                          </p:spTgt>
                                        </p:tgtEl>
                                        <p:attrNameLst>
                                          <p:attrName>style.visibility</p:attrName>
                                        </p:attrNameLst>
                                      </p:cBhvr>
                                      <p:to>
                                        <p:strVal val="visible"/>
                                      </p:to>
                                    </p:set>
                                    <p:anim calcmode="lin" valueType="num">
                                      <p:cBhvr additive="base">
                                        <p:cTn id="37" dur="500" fill="hold"/>
                                        <p:tgtEl>
                                          <p:spTgt spid="1331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838200" y="17526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Die Bestandteile: </a:t>
            </a:r>
            <a:endParaRPr lang="de-DE" altLang="de-DE" b="0" dirty="0">
              <a:solidFill>
                <a:schemeClr val="bg1">
                  <a:lumMod val="50000"/>
                </a:schemeClr>
              </a:solidFill>
              <a:latin typeface="Abadi MT Condensed Light"/>
            </a:endParaRPr>
          </a:p>
        </p:txBody>
      </p:sp>
      <p:sp>
        <p:nvSpPr>
          <p:cNvPr id="17411"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a:solidFill>
                  <a:srgbClr val="C00000"/>
                </a:solidFill>
                <a:latin typeface="Abadi MT Condensed Light"/>
              </a:rPr>
              <a:t>2. Das PR-Konzept im Überblick</a:t>
            </a:r>
          </a:p>
        </p:txBody>
      </p:sp>
      <p:grpSp>
        <p:nvGrpSpPr>
          <p:cNvPr id="44048" name="Group 16"/>
          <p:cNvGrpSpPr>
            <a:grpSpLocks/>
          </p:cNvGrpSpPr>
          <p:nvPr/>
        </p:nvGrpSpPr>
        <p:grpSpPr bwMode="auto">
          <a:xfrm>
            <a:off x="3505200" y="2438400"/>
            <a:ext cx="2286000" cy="3067050"/>
            <a:chOff x="2208" y="1536"/>
            <a:chExt cx="1440" cy="1932"/>
          </a:xfrm>
        </p:grpSpPr>
        <p:sp>
          <p:nvSpPr>
            <p:cNvPr id="17420" name="Text Box 9"/>
            <p:cNvSpPr txBox="1">
              <a:spLocks noChangeArrowheads="1"/>
            </p:cNvSpPr>
            <p:nvPr/>
          </p:nvSpPr>
          <p:spPr bwMode="auto">
            <a:xfrm>
              <a:off x="2208" y="1536"/>
              <a:ext cx="1440" cy="256"/>
            </a:xfrm>
            <a:prstGeom prst="rect">
              <a:avLst/>
            </a:prstGeom>
            <a:solidFill>
              <a:srgbClr val="C00000"/>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solidFill>
                  <a:latin typeface="Abadi MT Condensed Light"/>
                </a:rPr>
                <a:t>Strategie</a:t>
              </a:r>
            </a:p>
          </p:txBody>
        </p:sp>
        <p:sp>
          <p:nvSpPr>
            <p:cNvPr id="17421" name="Text Box 10"/>
            <p:cNvSpPr txBox="1">
              <a:spLocks noChangeArrowheads="1"/>
            </p:cNvSpPr>
            <p:nvPr/>
          </p:nvSpPr>
          <p:spPr bwMode="auto">
            <a:xfrm>
              <a:off x="2208" y="2024"/>
              <a:ext cx="1390" cy="1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b="0" dirty="0">
                  <a:latin typeface="Arial" panose="020B0604020202020204" pitchFamily="34" charset="0"/>
                </a:rPr>
                <a:t> </a:t>
              </a:r>
              <a:r>
                <a:rPr lang="de-DE" altLang="de-DE" sz="1800" dirty="0">
                  <a:latin typeface="Abadi MT Condensed Light"/>
                </a:rPr>
                <a:t>Zielgruppen</a:t>
              </a:r>
            </a:p>
            <a:p>
              <a:pPr eaLnBrk="1" hangingPunct="1">
                <a:spcBef>
                  <a:spcPct val="50000"/>
                </a:spcBef>
              </a:pPr>
              <a:r>
                <a:rPr lang="de-DE" altLang="de-DE" sz="1800" dirty="0">
                  <a:latin typeface="Abadi MT Condensed Light"/>
                </a:rPr>
                <a:t> Ziele</a:t>
              </a:r>
            </a:p>
            <a:p>
              <a:pPr eaLnBrk="1" hangingPunct="1">
                <a:spcBef>
                  <a:spcPct val="50000"/>
                </a:spcBef>
              </a:pPr>
              <a:r>
                <a:rPr lang="de-DE" altLang="de-DE" sz="1800" dirty="0">
                  <a:latin typeface="Abadi MT Condensed Light"/>
                </a:rPr>
                <a:t> Positionierung</a:t>
              </a:r>
            </a:p>
            <a:p>
              <a:pPr eaLnBrk="1" hangingPunct="1">
                <a:spcBef>
                  <a:spcPct val="50000"/>
                </a:spcBef>
              </a:pPr>
              <a:r>
                <a:rPr lang="de-DE" altLang="de-DE" sz="1800" dirty="0">
                  <a:latin typeface="Abadi MT Condensed Light"/>
                </a:rPr>
                <a:t> Botschaften </a:t>
              </a:r>
            </a:p>
            <a:p>
              <a:pPr eaLnBrk="1" hangingPunct="1">
                <a:spcBef>
                  <a:spcPct val="50000"/>
                </a:spcBef>
              </a:pPr>
              <a:r>
                <a:rPr lang="de-DE" altLang="de-DE" sz="1800" dirty="0">
                  <a:latin typeface="Abadi MT Condensed Light"/>
                </a:rPr>
                <a:t> Strategische </a:t>
              </a:r>
              <a:br>
                <a:rPr lang="de-DE" altLang="de-DE" sz="1800" dirty="0">
                  <a:latin typeface="Abadi MT Condensed Light"/>
                </a:rPr>
              </a:br>
              <a:r>
                <a:rPr lang="de-DE" altLang="de-DE" sz="1800" dirty="0">
                  <a:latin typeface="Abadi MT Condensed Light"/>
                </a:rPr>
                <a:t>  Umsetzung</a:t>
              </a:r>
            </a:p>
          </p:txBody>
        </p:sp>
      </p:grpSp>
      <p:grpSp>
        <p:nvGrpSpPr>
          <p:cNvPr id="44049" name="Group 17"/>
          <p:cNvGrpSpPr>
            <a:grpSpLocks/>
          </p:cNvGrpSpPr>
          <p:nvPr/>
        </p:nvGrpSpPr>
        <p:grpSpPr bwMode="auto">
          <a:xfrm>
            <a:off x="6096000" y="2452688"/>
            <a:ext cx="2286000" cy="2789238"/>
            <a:chOff x="3840" y="1545"/>
            <a:chExt cx="1440" cy="1757"/>
          </a:xfrm>
        </p:grpSpPr>
        <p:sp>
          <p:nvSpPr>
            <p:cNvPr id="17418" name="Text Box 12"/>
            <p:cNvSpPr txBox="1">
              <a:spLocks noChangeArrowheads="1"/>
            </p:cNvSpPr>
            <p:nvPr/>
          </p:nvSpPr>
          <p:spPr bwMode="auto">
            <a:xfrm>
              <a:off x="3840" y="1545"/>
              <a:ext cx="1392" cy="256"/>
            </a:xfrm>
            <a:prstGeom prst="rect">
              <a:avLst/>
            </a:prstGeom>
            <a:solidFill>
              <a:srgbClr val="C00000"/>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solidFill>
                  <a:latin typeface="Abadi MT Condensed Light"/>
                </a:rPr>
                <a:t>Taktik</a:t>
              </a:r>
            </a:p>
          </p:txBody>
        </p:sp>
        <p:sp>
          <p:nvSpPr>
            <p:cNvPr id="17419" name="Text Box 13"/>
            <p:cNvSpPr txBox="1">
              <a:spLocks noChangeArrowheads="1"/>
            </p:cNvSpPr>
            <p:nvPr/>
          </p:nvSpPr>
          <p:spPr bwMode="auto">
            <a:xfrm>
              <a:off x="3840" y="2031"/>
              <a:ext cx="1440" cy="1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dirty="0">
                  <a:latin typeface="Abadi MT Condensed Light"/>
                </a:rPr>
                <a:t> Maßnahmenplan</a:t>
              </a:r>
            </a:p>
            <a:p>
              <a:pPr eaLnBrk="1" hangingPunct="1">
                <a:spcBef>
                  <a:spcPct val="50000"/>
                </a:spcBef>
              </a:pPr>
              <a:r>
                <a:rPr lang="de-DE" altLang="de-DE" sz="1800" dirty="0">
                  <a:latin typeface="Abadi MT Condensed Light"/>
                </a:rPr>
                <a:t> Zeitplan</a:t>
              </a:r>
            </a:p>
            <a:p>
              <a:pPr eaLnBrk="1" hangingPunct="1">
                <a:spcBef>
                  <a:spcPct val="50000"/>
                </a:spcBef>
              </a:pPr>
              <a:r>
                <a:rPr lang="de-DE" altLang="de-DE" sz="1800" dirty="0">
                  <a:latin typeface="Abadi MT Condensed Light"/>
                </a:rPr>
                <a:t> Etatplanung</a:t>
              </a:r>
            </a:p>
            <a:p>
              <a:pPr eaLnBrk="1" hangingPunct="1">
                <a:spcBef>
                  <a:spcPct val="50000"/>
                </a:spcBef>
              </a:pPr>
              <a:r>
                <a:rPr lang="de-DE" altLang="de-DE" sz="1800" dirty="0">
                  <a:latin typeface="Abadi MT Condensed Light"/>
                </a:rPr>
                <a:t> Evaluation</a:t>
              </a:r>
            </a:p>
            <a:p>
              <a:pPr eaLnBrk="1" hangingPunct="1">
                <a:spcBef>
                  <a:spcPct val="50000"/>
                </a:spcBef>
              </a:pPr>
              <a:r>
                <a:rPr lang="de-DE" altLang="de-DE" sz="1800" dirty="0">
                  <a:latin typeface="Abadi MT Condensed Light"/>
                </a:rPr>
                <a:t> Dokumentation </a:t>
              </a:r>
            </a:p>
          </p:txBody>
        </p:sp>
      </p:grpSp>
      <p:grpSp>
        <p:nvGrpSpPr>
          <p:cNvPr id="44047" name="Group 15"/>
          <p:cNvGrpSpPr>
            <a:grpSpLocks/>
          </p:cNvGrpSpPr>
          <p:nvPr/>
        </p:nvGrpSpPr>
        <p:grpSpPr bwMode="auto">
          <a:xfrm>
            <a:off x="914400" y="2438400"/>
            <a:ext cx="2286000" cy="2543175"/>
            <a:chOff x="576" y="1536"/>
            <a:chExt cx="1440" cy="1602"/>
          </a:xfrm>
        </p:grpSpPr>
        <p:sp>
          <p:nvSpPr>
            <p:cNvPr id="17416" name="Text Box 7"/>
            <p:cNvSpPr txBox="1">
              <a:spLocks noChangeArrowheads="1"/>
            </p:cNvSpPr>
            <p:nvPr/>
          </p:nvSpPr>
          <p:spPr bwMode="auto">
            <a:xfrm>
              <a:off x="576" y="2024"/>
              <a:ext cx="1296" cy="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dirty="0">
                  <a:latin typeface="Abadi MT Condensed Light"/>
                </a:rPr>
                <a:t> </a:t>
              </a:r>
              <a:r>
                <a:rPr lang="de-DE" altLang="de-DE" dirty="0">
                  <a:latin typeface="Abadi MT Condensed Light"/>
                </a:rPr>
                <a:t>Briefing</a:t>
              </a:r>
            </a:p>
            <a:p>
              <a:pPr eaLnBrk="1" hangingPunct="1">
                <a:spcBef>
                  <a:spcPct val="50000"/>
                </a:spcBef>
              </a:pPr>
              <a:r>
                <a:rPr lang="de-DE" altLang="de-DE" dirty="0">
                  <a:latin typeface="Abadi MT Condensed Light"/>
                </a:rPr>
                <a:t> Recherche</a:t>
              </a:r>
            </a:p>
            <a:p>
              <a:pPr eaLnBrk="1" hangingPunct="1">
                <a:spcBef>
                  <a:spcPct val="50000"/>
                </a:spcBef>
              </a:pPr>
              <a:r>
                <a:rPr lang="de-DE" altLang="de-DE" dirty="0">
                  <a:latin typeface="Abadi MT Condensed Light"/>
                </a:rPr>
                <a:t> Analyse</a:t>
              </a:r>
            </a:p>
            <a:p>
              <a:pPr eaLnBrk="1" hangingPunct="1">
                <a:spcBef>
                  <a:spcPct val="50000"/>
                </a:spcBef>
              </a:pPr>
              <a:r>
                <a:rPr lang="de-DE" altLang="de-DE" dirty="0">
                  <a:latin typeface="Abadi MT Condensed Light"/>
                </a:rPr>
                <a:t> Fazit</a:t>
              </a:r>
            </a:p>
          </p:txBody>
        </p:sp>
        <p:sp>
          <p:nvSpPr>
            <p:cNvPr id="17417" name="Text Box 14"/>
            <p:cNvSpPr txBox="1">
              <a:spLocks noChangeArrowheads="1"/>
            </p:cNvSpPr>
            <p:nvPr/>
          </p:nvSpPr>
          <p:spPr bwMode="auto">
            <a:xfrm>
              <a:off x="576" y="1536"/>
              <a:ext cx="1440" cy="256"/>
            </a:xfrm>
            <a:prstGeom prst="rect">
              <a:avLst/>
            </a:prstGeom>
            <a:solidFill>
              <a:srgbClr val="C00000"/>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dirty="0">
                  <a:solidFill>
                    <a:schemeClr val="bg1"/>
                  </a:solidFill>
                  <a:latin typeface="Abadi MT Condensed Light"/>
                </a:rPr>
                <a:t>Analyse</a:t>
              </a:r>
            </a:p>
          </p:txBody>
        </p:sp>
      </p:grpSp>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4047"/>
                                        </p:tgtEl>
                                        <p:attrNameLst>
                                          <p:attrName>style.visibility</p:attrName>
                                        </p:attrNameLst>
                                      </p:cBhvr>
                                      <p:to>
                                        <p:strVal val="visible"/>
                                      </p:to>
                                    </p:set>
                                    <p:anim calcmode="lin" valueType="num">
                                      <p:cBhvr additive="base">
                                        <p:cTn id="7" dur="500" fill="hold"/>
                                        <p:tgtEl>
                                          <p:spTgt spid="44047"/>
                                        </p:tgtEl>
                                        <p:attrNameLst>
                                          <p:attrName>ppt_x</p:attrName>
                                        </p:attrNameLst>
                                      </p:cBhvr>
                                      <p:tavLst>
                                        <p:tav tm="0">
                                          <p:val>
                                            <p:strVal val="0-#ppt_w/2"/>
                                          </p:val>
                                        </p:tav>
                                        <p:tav tm="100000">
                                          <p:val>
                                            <p:strVal val="#ppt_x"/>
                                          </p:val>
                                        </p:tav>
                                      </p:tavLst>
                                    </p:anim>
                                    <p:anim calcmode="lin" valueType="num">
                                      <p:cBhvr additive="base">
                                        <p:cTn id="8" dur="500" fill="hold"/>
                                        <p:tgtEl>
                                          <p:spTgt spid="440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4048"/>
                                        </p:tgtEl>
                                        <p:attrNameLst>
                                          <p:attrName>style.visibility</p:attrName>
                                        </p:attrNameLst>
                                      </p:cBhvr>
                                      <p:to>
                                        <p:strVal val="visible"/>
                                      </p:to>
                                    </p:set>
                                    <p:anim calcmode="lin" valueType="num">
                                      <p:cBhvr additive="base">
                                        <p:cTn id="13" dur="500" fill="hold"/>
                                        <p:tgtEl>
                                          <p:spTgt spid="44048"/>
                                        </p:tgtEl>
                                        <p:attrNameLst>
                                          <p:attrName>ppt_x</p:attrName>
                                        </p:attrNameLst>
                                      </p:cBhvr>
                                      <p:tavLst>
                                        <p:tav tm="0">
                                          <p:val>
                                            <p:strVal val="0-#ppt_w/2"/>
                                          </p:val>
                                        </p:tav>
                                        <p:tav tm="100000">
                                          <p:val>
                                            <p:strVal val="#ppt_x"/>
                                          </p:val>
                                        </p:tav>
                                      </p:tavLst>
                                    </p:anim>
                                    <p:anim calcmode="lin" valueType="num">
                                      <p:cBhvr additive="base">
                                        <p:cTn id="14" dur="500" fill="hold"/>
                                        <p:tgtEl>
                                          <p:spTgt spid="440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4049"/>
                                        </p:tgtEl>
                                        <p:attrNameLst>
                                          <p:attrName>style.visibility</p:attrName>
                                        </p:attrNameLst>
                                      </p:cBhvr>
                                      <p:to>
                                        <p:strVal val="visible"/>
                                      </p:to>
                                    </p:set>
                                    <p:anim calcmode="lin" valueType="num">
                                      <p:cBhvr additive="base">
                                        <p:cTn id="19" dur="500" fill="hold"/>
                                        <p:tgtEl>
                                          <p:spTgt spid="44049"/>
                                        </p:tgtEl>
                                        <p:attrNameLst>
                                          <p:attrName>ppt_x</p:attrName>
                                        </p:attrNameLst>
                                      </p:cBhvr>
                                      <p:tavLst>
                                        <p:tav tm="0">
                                          <p:val>
                                            <p:strVal val="0-#ppt_w/2"/>
                                          </p:val>
                                        </p:tav>
                                        <p:tav tm="100000">
                                          <p:val>
                                            <p:strVal val="#ppt_x"/>
                                          </p:val>
                                        </p:tav>
                                      </p:tavLst>
                                    </p:anim>
                                    <p:anim calcmode="lin" valueType="num">
                                      <p:cBhvr additive="base">
                                        <p:cTn id="20" dur="500" fill="hold"/>
                                        <p:tgtEl>
                                          <p:spTgt spid="440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838200" y="16764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400" dirty="0">
                <a:solidFill>
                  <a:schemeClr val="bg1">
                    <a:lumMod val="50000"/>
                  </a:schemeClr>
                </a:solidFill>
                <a:latin typeface="Abadi MT Condensed Light"/>
              </a:rPr>
              <a:t>Was zeichnet ein gutes Konzept aus?</a:t>
            </a:r>
          </a:p>
        </p:txBody>
      </p:sp>
      <p:sp>
        <p:nvSpPr>
          <p:cNvPr id="21507" name="Text Box 3"/>
          <p:cNvSpPr txBox="1">
            <a:spLocks noChangeArrowheads="1"/>
          </p:cNvSpPr>
          <p:nvPr/>
        </p:nvSpPr>
        <p:spPr bwMode="auto">
          <a:xfrm>
            <a:off x="838200" y="990600"/>
            <a:ext cx="5943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de-DE" altLang="de-DE" sz="2800" dirty="0">
                <a:solidFill>
                  <a:srgbClr val="C00000"/>
                </a:solidFill>
                <a:latin typeface="Abadi MT Condensed Light"/>
              </a:rPr>
              <a:t>2. Das PR-Konzept im Überblick</a:t>
            </a:r>
          </a:p>
        </p:txBody>
      </p:sp>
      <p:sp>
        <p:nvSpPr>
          <p:cNvPr id="46102" name="Text Box 22"/>
          <p:cNvSpPr txBox="1">
            <a:spLocks noChangeArrowheads="1"/>
          </p:cNvSpPr>
          <p:nvPr/>
        </p:nvSpPr>
        <p:spPr bwMode="auto">
          <a:xfrm>
            <a:off x="838200" y="5562600"/>
            <a:ext cx="7848600" cy="646331"/>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b="0" dirty="0">
                <a:latin typeface="Abadi MT Condensed Light"/>
              </a:rPr>
              <a:t> </a:t>
            </a:r>
            <a:r>
              <a:rPr lang="de-DE" altLang="de-DE" sz="1800" dirty="0">
                <a:latin typeface="Abadi MT Condensed Light"/>
              </a:rPr>
              <a:t>Realistisch und pragmatisch</a:t>
            </a:r>
            <a:br>
              <a:rPr lang="de-DE" altLang="de-DE" sz="1800" dirty="0">
                <a:latin typeface="Abadi MT Condensed Light"/>
              </a:rPr>
            </a:br>
            <a:r>
              <a:rPr lang="de-DE" altLang="de-DE" sz="1800" dirty="0">
                <a:latin typeface="Abadi MT Condensed Light"/>
              </a:rPr>
              <a:t>  </a:t>
            </a:r>
            <a:r>
              <a:rPr lang="de-DE" altLang="de-DE" sz="1800" b="0" dirty="0">
                <a:latin typeface="Abadi MT Condensed Light"/>
              </a:rPr>
              <a:t>was Ressourcen, Aufwand und erwartetes Ergebnis betrifft</a:t>
            </a:r>
            <a:r>
              <a:rPr lang="de-DE" altLang="de-DE" sz="1800" dirty="0">
                <a:latin typeface="Abadi MT Condensed Light"/>
              </a:rPr>
              <a:t> </a:t>
            </a:r>
            <a:endParaRPr lang="de-DE" altLang="de-DE" sz="1800" b="0" dirty="0">
              <a:latin typeface="Abadi MT Condensed Light"/>
            </a:endParaRPr>
          </a:p>
        </p:txBody>
      </p:sp>
      <p:sp>
        <p:nvSpPr>
          <p:cNvPr id="46103" name="Text Box 23"/>
          <p:cNvSpPr txBox="1">
            <a:spLocks noChangeArrowheads="1"/>
          </p:cNvSpPr>
          <p:nvPr/>
        </p:nvSpPr>
        <p:spPr bwMode="auto">
          <a:xfrm>
            <a:off x="838200" y="4800600"/>
            <a:ext cx="7848600" cy="646331"/>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dirty="0">
                <a:latin typeface="Abadi MT Condensed Light"/>
              </a:rPr>
              <a:t> Kreative, intelligente Lösungen</a:t>
            </a:r>
            <a:br>
              <a:rPr lang="de-DE" altLang="de-DE" sz="1800" dirty="0">
                <a:latin typeface="Abadi MT Condensed Light"/>
              </a:rPr>
            </a:br>
            <a:r>
              <a:rPr lang="de-DE" altLang="de-DE" sz="1800" b="0" dirty="0">
                <a:latin typeface="Abadi MT Condensed Light"/>
              </a:rPr>
              <a:t>  … die konsequent an den Zielen ausgerichtet werden </a:t>
            </a:r>
          </a:p>
        </p:txBody>
      </p:sp>
      <p:sp>
        <p:nvSpPr>
          <p:cNvPr id="46104" name="Text Box 24"/>
          <p:cNvSpPr txBox="1">
            <a:spLocks noChangeArrowheads="1"/>
          </p:cNvSpPr>
          <p:nvPr/>
        </p:nvSpPr>
        <p:spPr bwMode="auto">
          <a:xfrm>
            <a:off x="838200" y="4038600"/>
            <a:ext cx="7848600" cy="646331"/>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b="0" dirty="0">
                <a:latin typeface="Abadi MT Condensed Light"/>
              </a:rPr>
              <a:t> </a:t>
            </a:r>
            <a:r>
              <a:rPr lang="de-DE" altLang="de-DE" sz="1800" dirty="0">
                <a:latin typeface="Abadi MT Condensed Light"/>
              </a:rPr>
              <a:t>Klare Strategie</a:t>
            </a:r>
            <a:r>
              <a:rPr lang="de-DE" altLang="de-DE" sz="1800" b="0" dirty="0">
                <a:latin typeface="Abadi MT Condensed Light"/>
              </a:rPr>
              <a:t/>
            </a:r>
            <a:br>
              <a:rPr lang="de-DE" altLang="de-DE" sz="1800" b="0" dirty="0">
                <a:latin typeface="Abadi MT Condensed Light"/>
              </a:rPr>
            </a:br>
            <a:r>
              <a:rPr lang="de-DE" altLang="de-DE" sz="1800" b="0" dirty="0">
                <a:latin typeface="Abadi MT Condensed Light"/>
              </a:rPr>
              <a:t>  die Betonung liegt auf „klar“, nicht allen recht machen wollen</a:t>
            </a:r>
          </a:p>
        </p:txBody>
      </p:sp>
      <p:sp>
        <p:nvSpPr>
          <p:cNvPr id="46105" name="Text Box 25"/>
          <p:cNvSpPr txBox="1">
            <a:spLocks noChangeArrowheads="1"/>
          </p:cNvSpPr>
          <p:nvPr/>
        </p:nvSpPr>
        <p:spPr bwMode="auto">
          <a:xfrm>
            <a:off x="838200" y="2971800"/>
            <a:ext cx="7848600" cy="923330"/>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b="0" dirty="0">
                <a:latin typeface="Abadi MT Condensed Light"/>
              </a:rPr>
              <a:t> </a:t>
            </a:r>
            <a:r>
              <a:rPr lang="de-DE" altLang="de-DE" sz="1800" dirty="0">
                <a:latin typeface="Abadi MT Condensed Light"/>
              </a:rPr>
              <a:t>Gründliche Analyse </a:t>
            </a:r>
            <a:br>
              <a:rPr lang="de-DE" altLang="de-DE" sz="1800" dirty="0">
                <a:latin typeface="Abadi MT Condensed Light"/>
              </a:rPr>
            </a:br>
            <a:r>
              <a:rPr lang="de-DE" altLang="de-DE" sz="1800" b="0" dirty="0">
                <a:latin typeface="Abadi MT Condensed Light"/>
              </a:rPr>
              <a:t>  das beste Konzept taugt nicht, wenn die falsche </a:t>
            </a:r>
            <a:br>
              <a:rPr lang="de-DE" altLang="de-DE" sz="1800" b="0" dirty="0">
                <a:latin typeface="Abadi MT Condensed Light"/>
              </a:rPr>
            </a:br>
            <a:r>
              <a:rPr lang="de-DE" altLang="de-DE" sz="1800" b="0" dirty="0">
                <a:latin typeface="Abadi MT Condensed Light"/>
              </a:rPr>
              <a:t>  Ausgangssituation zugrunde liegt </a:t>
            </a:r>
          </a:p>
        </p:txBody>
      </p:sp>
      <p:sp>
        <p:nvSpPr>
          <p:cNvPr id="46106" name="Text Box 26"/>
          <p:cNvSpPr txBox="1">
            <a:spLocks noChangeArrowheads="1"/>
          </p:cNvSpPr>
          <p:nvPr/>
        </p:nvSpPr>
        <p:spPr bwMode="auto">
          <a:xfrm>
            <a:off x="838200" y="2209800"/>
            <a:ext cx="7848600" cy="7016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p:spPr>
        <p:txBody>
          <a:bodyPr>
            <a:spAutoFit/>
          </a:bodyPr>
          <a:lstStyle>
            <a:lvl1pPr>
              <a:spcBef>
                <a:spcPct val="20000"/>
              </a:spcBef>
              <a:buChar char="•"/>
              <a:defRPr sz="2000" b="1">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pPr>
            <a:r>
              <a:rPr lang="de-DE" altLang="de-DE" sz="1800" dirty="0">
                <a:latin typeface="Abadi MT Condensed Light"/>
              </a:rPr>
              <a:t> Einfache Darstellung</a:t>
            </a:r>
            <a:r>
              <a:rPr lang="de-DE" altLang="de-DE" sz="1800" b="0" dirty="0">
                <a:latin typeface="Abadi MT Condensed Light"/>
              </a:rPr>
              <a:t> </a:t>
            </a:r>
            <a:br>
              <a:rPr lang="de-DE" altLang="de-DE" sz="1800" b="0" dirty="0">
                <a:latin typeface="Abadi MT Condensed Light"/>
              </a:rPr>
            </a:br>
            <a:r>
              <a:rPr lang="de-DE" altLang="de-DE" sz="1800" b="0" dirty="0">
                <a:latin typeface="Abadi MT Condensed Light"/>
              </a:rPr>
              <a:t>  </a:t>
            </a:r>
            <a:r>
              <a:rPr lang="de-DE" altLang="de-DE" sz="1800" b="0" dirty="0" smtClean="0">
                <a:latin typeface="Abadi MT Condensed Light"/>
              </a:rPr>
              <a:t>es </a:t>
            </a:r>
            <a:r>
              <a:rPr lang="de-DE" altLang="de-DE" sz="1800" b="0" dirty="0">
                <a:latin typeface="Abadi MT Condensed Light"/>
              </a:rPr>
              <a:t>muss von allen Beteiligten verstanden werden </a:t>
            </a:r>
            <a:r>
              <a:rPr lang="de-DE" altLang="de-DE" b="0" dirty="0"/>
              <a:t>	</a:t>
            </a:r>
            <a:endParaRPr lang="de-DE" altLang="de-DE" sz="2400" b="0" dirty="0">
              <a:latin typeface="Times New Roman" panose="02020603050405020304" pitchFamily="18" charset="0"/>
            </a:endParaRPr>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728" y="492866"/>
            <a:ext cx="1178072" cy="4977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106"/>
                                        </p:tgtEl>
                                        <p:attrNameLst>
                                          <p:attrName>style.visibility</p:attrName>
                                        </p:attrNameLst>
                                      </p:cBhvr>
                                      <p:to>
                                        <p:strVal val="visible"/>
                                      </p:to>
                                    </p:set>
                                    <p:anim calcmode="lin" valueType="num">
                                      <p:cBhvr additive="base">
                                        <p:cTn id="7" dur="500" fill="hold"/>
                                        <p:tgtEl>
                                          <p:spTgt spid="46106"/>
                                        </p:tgtEl>
                                        <p:attrNameLst>
                                          <p:attrName>ppt_x</p:attrName>
                                        </p:attrNameLst>
                                      </p:cBhvr>
                                      <p:tavLst>
                                        <p:tav tm="0">
                                          <p:val>
                                            <p:strVal val="0-#ppt_w/2"/>
                                          </p:val>
                                        </p:tav>
                                        <p:tav tm="100000">
                                          <p:val>
                                            <p:strVal val="#ppt_x"/>
                                          </p:val>
                                        </p:tav>
                                      </p:tavLst>
                                    </p:anim>
                                    <p:anim calcmode="lin" valueType="num">
                                      <p:cBhvr additive="base">
                                        <p:cTn id="8" dur="500" fill="hold"/>
                                        <p:tgtEl>
                                          <p:spTgt spid="46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105"/>
                                        </p:tgtEl>
                                        <p:attrNameLst>
                                          <p:attrName>style.visibility</p:attrName>
                                        </p:attrNameLst>
                                      </p:cBhvr>
                                      <p:to>
                                        <p:strVal val="visible"/>
                                      </p:to>
                                    </p:set>
                                    <p:anim calcmode="lin" valueType="num">
                                      <p:cBhvr additive="base">
                                        <p:cTn id="13" dur="500" fill="hold"/>
                                        <p:tgtEl>
                                          <p:spTgt spid="46105"/>
                                        </p:tgtEl>
                                        <p:attrNameLst>
                                          <p:attrName>ppt_x</p:attrName>
                                        </p:attrNameLst>
                                      </p:cBhvr>
                                      <p:tavLst>
                                        <p:tav tm="0">
                                          <p:val>
                                            <p:strVal val="0-#ppt_w/2"/>
                                          </p:val>
                                        </p:tav>
                                        <p:tav tm="100000">
                                          <p:val>
                                            <p:strVal val="#ppt_x"/>
                                          </p:val>
                                        </p:tav>
                                      </p:tavLst>
                                    </p:anim>
                                    <p:anim calcmode="lin" valueType="num">
                                      <p:cBhvr additive="base">
                                        <p:cTn id="14" dur="500" fill="hold"/>
                                        <p:tgtEl>
                                          <p:spTgt spid="4610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6104"/>
                                        </p:tgtEl>
                                        <p:attrNameLst>
                                          <p:attrName>style.visibility</p:attrName>
                                        </p:attrNameLst>
                                      </p:cBhvr>
                                      <p:to>
                                        <p:strVal val="visible"/>
                                      </p:to>
                                    </p:set>
                                    <p:anim calcmode="lin" valueType="num">
                                      <p:cBhvr additive="base">
                                        <p:cTn id="19" dur="500" fill="hold"/>
                                        <p:tgtEl>
                                          <p:spTgt spid="46104"/>
                                        </p:tgtEl>
                                        <p:attrNameLst>
                                          <p:attrName>ppt_x</p:attrName>
                                        </p:attrNameLst>
                                      </p:cBhvr>
                                      <p:tavLst>
                                        <p:tav tm="0">
                                          <p:val>
                                            <p:strVal val="0-#ppt_w/2"/>
                                          </p:val>
                                        </p:tav>
                                        <p:tav tm="100000">
                                          <p:val>
                                            <p:strVal val="#ppt_x"/>
                                          </p:val>
                                        </p:tav>
                                      </p:tavLst>
                                    </p:anim>
                                    <p:anim calcmode="lin" valueType="num">
                                      <p:cBhvr additive="base">
                                        <p:cTn id="20" dur="500" fill="hold"/>
                                        <p:tgtEl>
                                          <p:spTgt spid="4610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103"/>
                                        </p:tgtEl>
                                        <p:attrNameLst>
                                          <p:attrName>style.visibility</p:attrName>
                                        </p:attrNameLst>
                                      </p:cBhvr>
                                      <p:to>
                                        <p:strVal val="visible"/>
                                      </p:to>
                                    </p:set>
                                    <p:anim calcmode="lin" valueType="num">
                                      <p:cBhvr additive="base">
                                        <p:cTn id="25" dur="500" fill="hold"/>
                                        <p:tgtEl>
                                          <p:spTgt spid="46103"/>
                                        </p:tgtEl>
                                        <p:attrNameLst>
                                          <p:attrName>ppt_x</p:attrName>
                                        </p:attrNameLst>
                                      </p:cBhvr>
                                      <p:tavLst>
                                        <p:tav tm="0">
                                          <p:val>
                                            <p:strVal val="0-#ppt_w/2"/>
                                          </p:val>
                                        </p:tav>
                                        <p:tav tm="100000">
                                          <p:val>
                                            <p:strVal val="#ppt_x"/>
                                          </p:val>
                                        </p:tav>
                                      </p:tavLst>
                                    </p:anim>
                                    <p:anim calcmode="lin" valueType="num">
                                      <p:cBhvr additive="base">
                                        <p:cTn id="26" dur="500" fill="hold"/>
                                        <p:tgtEl>
                                          <p:spTgt spid="4610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102"/>
                                        </p:tgtEl>
                                        <p:attrNameLst>
                                          <p:attrName>style.visibility</p:attrName>
                                        </p:attrNameLst>
                                      </p:cBhvr>
                                      <p:to>
                                        <p:strVal val="visible"/>
                                      </p:to>
                                    </p:set>
                                    <p:anim calcmode="lin" valueType="num">
                                      <p:cBhvr additive="base">
                                        <p:cTn id="31" dur="500" fill="hold"/>
                                        <p:tgtEl>
                                          <p:spTgt spid="46102"/>
                                        </p:tgtEl>
                                        <p:attrNameLst>
                                          <p:attrName>ppt_x</p:attrName>
                                        </p:attrNameLst>
                                      </p:cBhvr>
                                      <p:tavLst>
                                        <p:tav tm="0">
                                          <p:val>
                                            <p:strVal val="0-#ppt_w/2"/>
                                          </p:val>
                                        </p:tav>
                                        <p:tav tm="100000">
                                          <p:val>
                                            <p:strVal val="#ppt_x"/>
                                          </p:val>
                                        </p:tav>
                                      </p:tavLst>
                                    </p:anim>
                                    <p:anim calcmode="lin" valueType="num">
                                      <p:cBhvr additive="base">
                                        <p:cTn id="32" dur="500" fill="hold"/>
                                        <p:tgtEl>
                                          <p:spTgt spid="461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02" grpId="0" autoUpdateAnimBg="0"/>
      <p:bldP spid="46103" grpId="0" autoUpdateAnimBg="0"/>
      <p:bldP spid="46104" grpId="0" autoUpdateAnimBg="0"/>
      <p:bldP spid="46105" grpId="0" autoUpdateAnimBg="0"/>
      <p:bldP spid="46106" grpId="0" autoUpdateAnimBg="0"/>
    </p:bld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0000"/>
        </a:solidFill>
        <a:ln>
          <a:noFill/>
        </a:ln>
        <a:effectLst/>
        <a:scene3d>
          <a:camera prst="legacyObliqueTopRight"/>
          <a:lightRig rig="legacyFlat1" dir="t"/>
        </a:scene3d>
        <a:sp3d extrusionH="430200" prstMaterial="legacyMatte">
          <a:bevelT w="13500" h="13500" prst="angle"/>
          <a:bevelB w="13500" h="13500" prst="angle"/>
          <a:extrusionClr>
            <a:srgbClr val="FF0000"/>
          </a:extrusionClr>
        </a:sp3d>
        <a:extLst>
          <a:ext uri="{91240B29-F687-4F45-9708-019B960494DF}">
            <a14:hiddenLine xmlns:a14="http://schemas.microsoft.com/office/drawing/2010/main" w="9525" cap="flat" cmpd="sng" algn="ctr">
              <a:noFill/>
              <a:prstDash val="solid"/>
              <a:round/>
              <a:headEnd type="none" w="med" len="med"/>
              <a:tailEnd type="none" w="med" len="me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rgbClr val="FF0000"/>
        </a:solidFill>
        <a:ln>
          <a:noFill/>
        </a:ln>
        <a:effectLst/>
        <a:scene3d>
          <a:camera prst="legacyObliqueTopRight"/>
          <a:lightRig rig="legacyFlat1" dir="t"/>
        </a:scene3d>
        <a:sp3d extrusionH="430200" prstMaterial="legacyMatte">
          <a:bevelT w="13500" h="13500" prst="angle"/>
          <a:bevelB w="13500" h="13500" prst="angle"/>
          <a:extrusionClr>
            <a:srgbClr val="FF0000"/>
          </a:extrusionClr>
        </a:sp3d>
        <a:extLst>
          <a:ext uri="{91240B29-F687-4F45-9708-019B960494DF}">
            <a14:hiddenLine xmlns:a14="http://schemas.microsoft.com/office/drawing/2010/main" w="9525" cap="flat" cmpd="sng" algn="ctr">
              <a:noFill/>
              <a:prstDash val="solid"/>
              <a:round/>
              <a:headEnd type="none" w="med" len="med"/>
              <a:tailEnd type="none" w="med" len="med"/>
            </a14:hiddenLine>
          </a:ext>
          <a:ext uri="{AF507438-7753-43E0-B8FC-AC1667EBCBE1}">
            <a14:hiddenEffects xmlns:a14="http://schemas.microsoft.com/office/drawing/2010/main">
              <a:effectLst>
                <a:outerShdw dist="228953" dir="19578596" algn="ctr" rotWithShape="0">
                  <a:schemeClr val="bg2">
                    <a:alpha val="50000"/>
                  </a:schemeClr>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2549</Words>
  <Application>Microsoft Office PowerPoint</Application>
  <PresentationFormat>Bildschirmpräsentation (4:3)</PresentationFormat>
  <Paragraphs>421</Paragraphs>
  <Slides>34</Slides>
  <Notes>27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34</vt:i4>
      </vt:variant>
    </vt:vector>
  </HeadingPairs>
  <TitlesOfParts>
    <vt:vector size="39" baseType="lpstr">
      <vt:lpstr>Abadi MT Condensed Light</vt:lpstr>
      <vt:lpstr>Arial</vt:lpstr>
      <vt:lpstr>Arial Narrow</vt:lpstr>
      <vt:lpstr>Times New Roman</vt: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Wege durch den Infodschungel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Ferdinand Eggert</dc:creator>
  <cp:lastModifiedBy>Windows-Benutzer</cp:lastModifiedBy>
  <cp:revision>76</cp:revision>
  <dcterms:created xsi:type="dcterms:W3CDTF">2004-03-18T11:34:37Z</dcterms:created>
  <dcterms:modified xsi:type="dcterms:W3CDTF">2019-11-21T12:51:16Z</dcterms:modified>
</cp:coreProperties>
</file>